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sldIdLst>
    <p:sldId id="256" r:id="rId2"/>
    <p:sldId id="257" r:id="rId3"/>
    <p:sldId id="273" r:id="rId4"/>
    <p:sldId id="274" r:id="rId5"/>
    <p:sldId id="275" r:id="rId6"/>
    <p:sldId id="276" r:id="rId7"/>
    <p:sldId id="282" r:id="rId8"/>
    <p:sldId id="281" r:id="rId9"/>
    <p:sldId id="277" r:id="rId10"/>
    <p:sldId id="280" r:id="rId11"/>
    <p:sldId id="279" r:id="rId12"/>
    <p:sldId id="283" r:id="rId13"/>
    <p:sldId id="285" r:id="rId14"/>
    <p:sldId id="284" r:id="rId15"/>
    <p:sldId id="278" r:id="rId16"/>
    <p:sldId id="286" r:id="rId17"/>
    <p:sldId id="293" r:id="rId18"/>
    <p:sldId id="292" r:id="rId19"/>
    <p:sldId id="291" r:id="rId20"/>
    <p:sldId id="294" r:id="rId21"/>
    <p:sldId id="287" r:id="rId22"/>
    <p:sldId id="289" r:id="rId23"/>
    <p:sldId id="296" r:id="rId24"/>
    <p:sldId id="288" r:id="rId25"/>
    <p:sldId id="301" r:id="rId26"/>
    <p:sldId id="300" r:id="rId27"/>
    <p:sldId id="299" r:id="rId28"/>
    <p:sldId id="304" r:id="rId29"/>
    <p:sldId id="313" r:id="rId30"/>
    <p:sldId id="305" r:id="rId31"/>
    <p:sldId id="303" r:id="rId32"/>
    <p:sldId id="306" r:id="rId33"/>
    <p:sldId id="302" r:id="rId34"/>
    <p:sldId id="312" r:id="rId3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E5A1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9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7787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962152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8058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3259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4542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551926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08153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7561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64505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051846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0182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8/20/2009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463844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982722"/>
            <a:ext cx="6617970" cy="998350"/>
          </a:xfrm>
          <a:prstGeom prst="rect">
            <a:avLst/>
          </a:prstGeom>
        </p:spPr>
        <p:txBody>
          <a:bodyPr vert="horz" wrap="square" lIns="0" tIns="13335" rIns="0" bIns="0" rtlCol="0">
            <a:spAutoFit/>
          </a:bodyPr>
          <a:lstStyle/>
          <a:p>
            <a:pPr marL="12700">
              <a:lnSpc>
                <a:spcPct val="100000"/>
              </a:lnSpc>
              <a:spcBef>
                <a:spcPts val="105"/>
              </a:spcBef>
            </a:pPr>
            <a:r>
              <a:rPr lang="en-US" sz="3200" b="1" dirty="0"/>
              <a:t> </a:t>
            </a:r>
            <a:r>
              <a:rPr lang="en-US" sz="2400" b="1" dirty="0">
                <a:effectLst>
                  <a:outerShdw blurRad="38100" dist="38100" dir="2700000" algn="tl">
                    <a:srgbClr val="000000">
                      <a:alpha val="43137"/>
                    </a:srgbClr>
                  </a:outerShdw>
                </a:effectLst>
              </a:rPr>
              <a:t>Lecture Title:  HYDATID CYST</a:t>
            </a:r>
            <a:r>
              <a:rPr lang="en-US" sz="3200" b="1" dirty="0"/>
              <a:t/>
            </a:r>
            <a:br>
              <a:rPr lang="en-US" sz="3200" b="1" dirty="0"/>
            </a:br>
            <a:r>
              <a:rPr lang="en-US" sz="3200" b="1" dirty="0"/>
              <a:t>          </a:t>
            </a:r>
            <a:endParaRPr sz="3600" b="1" dirty="0">
              <a:solidFill>
                <a:schemeClr val="accent2">
                  <a:lumMod val="75000"/>
                </a:schemeClr>
              </a:solidFill>
              <a:effectLst>
                <a:outerShdw blurRad="38100" dist="38100" dir="2700000" algn="tl">
                  <a:srgbClr val="000000">
                    <a:alpha val="43137"/>
                  </a:srgbClr>
                </a:outerShdw>
              </a:effectLst>
            </a:endParaRPr>
          </a:p>
        </p:txBody>
      </p:sp>
      <p:sp>
        <p:nvSpPr>
          <p:cNvPr id="3" name="Rectangle 2"/>
          <p:cNvSpPr/>
          <p:nvPr/>
        </p:nvSpPr>
        <p:spPr>
          <a:xfrm>
            <a:off x="0" y="0"/>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Subtitle 4"/>
          <p:cNvSpPr txBox="1">
            <a:spLocks/>
          </p:cNvSpPr>
          <p:nvPr/>
        </p:nvSpPr>
        <p:spPr>
          <a:xfrm>
            <a:off x="6248400" y="0"/>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Scientific Research</a:t>
            </a:r>
          </a:p>
        </p:txBody>
      </p:sp>
      <p:sp>
        <p:nvSpPr>
          <p:cNvPr id="5" name="Subtitle 4"/>
          <p:cNvSpPr txBox="1">
            <a:spLocks/>
          </p:cNvSpPr>
          <p:nvPr/>
        </p:nvSpPr>
        <p:spPr>
          <a:xfrm>
            <a:off x="16932" y="76199"/>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college of medicine</a:t>
            </a: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91000" y="-25400"/>
            <a:ext cx="761999" cy="685800"/>
          </a:xfrm>
          <a:prstGeom prst="rect">
            <a:avLst/>
          </a:prstGeom>
        </p:spPr>
      </p:pic>
      <p:sp>
        <p:nvSpPr>
          <p:cNvPr id="8" name="Rectangle 7"/>
          <p:cNvSpPr/>
          <p:nvPr/>
        </p:nvSpPr>
        <p:spPr>
          <a:xfrm>
            <a:off x="228600" y="3581400"/>
            <a:ext cx="7924800" cy="2954655"/>
          </a:xfrm>
          <a:prstGeom prst="rect">
            <a:avLst/>
          </a:prstGeom>
        </p:spPr>
        <p:txBody>
          <a:bodyPr wrap="square">
            <a:spAutoFit/>
          </a:bodyPr>
          <a:lstStyle/>
          <a:p>
            <a:pPr marL="12700">
              <a:lnSpc>
                <a:spcPct val="100000"/>
              </a:lnSpc>
            </a:pPr>
            <a:r>
              <a:rPr lang="en-US" u="sng" spc="25" dirty="0">
                <a:solidFill>
                  <a:srgbClr val="0E5A12"/>
                </a:solidFill>
                <a:cs typeface="Calibri"/>
              </a:rPr>
              <a:t> </a:t>
            </a:r>
            <a:r>
              <a:rPr lang="en-US" sz="2000" u="sng" spc="25" dirty="0">
                <a:solidFill>
                  <a:srgbClr val="0E5A12"/>
                </a:solidFill>
                <a:cs typeface="Calibri"/>
              </a:rPr>
              <a:t>This </a:t>
            </a:r>
            <a:r>
              <a:rPr lang="en-US" u="sng" spc="25" dirty="0">
                <a:solidFill>
                  <a:srgbClr val="0E5A12"/>
                </a:solidFill>
                <a:cs typeface="Calibri"/>
              </a:rPr>
              <a:t>Lecture was prepared by block Staff</a:t>
            </a:r>
            <a:r>
              <a:rPr lang="en-US" u="sng" spc="25" dirty="0" smtClean="0">
                <a:solidFill>
                  <a:srgbClr val="0E5A12"/>
                </a:solidFill>
                <a:cs typeface="Calibri"/>
              </a:rPr>
              <a:t>:</a:t>
            </a:r>
            <a:r>
              <a:rPr lang="en-US" u="sng" spc="25" dirty="0" smtClean="0">
                <a:solidFill>
                  <a:srgbClr val="0E5A12"/>
                </a:solidFill>
                <a:cs typeface="Calibri"/>
              </a:rPr>
              <a:t> block Staff:</a:t>
            </a:r>
            <a:r>
              <a:rPr lang="en-US" b="1" u="sng" spc="25" dirty="0" smtClean="0">
                <a:solidFill>
                  <a:srgbClr val="FF0000"/>
                </a:solidFill>
                <a:cs typeface="Calibri"/>
              </a:rPr>
              <a:t> </a:t>
            </a:r>
            <a:endParaRPr lang="en-US" u="sng" spc="25" dirty="0" smtClean="0">
              <a:solidFill>
                <a:srgbClr val="0E5A12"/>
              </a:solidFill>
              <a:cs typeface="Calibri"/>
            </a:endParaRPr>
          </a:p>
          <a:p>
            <a:pPr marL="12700">
              <a:lnSpc>
                <a:spcPct val="100000"/>
              </a:lnSpc>
            </a:pPr>
            <a:r>
              <a:rPr lang="en-US" spc="25" dirty="0" smtClean="0">
                <a:solidFill>
                  <a:srgbClr val="0E5A12"/>
                </a:solidFill>
                <a:cs typeface="Calibri"/>
              </a:rPr>
              <a:t>Dr. </a:t>
            </a:r>
            <a:r>
              <a:rPr lang="en-US" spc="25" dirty="0" err="1" smtClean="0">
                <a:solidFill>
                  <a:srgbClr val="0E5A12"/>
                </a:solidFill>
                <a:cs typeface="Calibri"/>
              </a:rPr>
              <a:t>Wisam</a:t>
            </a:r>
            <a:r>
              <a:rPr lang="en-US" spc="25" dirty="0" smtClean="0">
                <a:solidFill>
                  <a:srgbClr val="0E5A12"/>
                </a:solidFill>
                <a:cs typeface="Calibri"/>
              </a:rPr>
              <a:t> </a:t>
            </a:r>
            <a:r>
              <a:rPr lang="en-US" spc="25" dirty="0" err="1" smtClean="0">
                <a:solidFill>
                  <a:srgbClr val="0E5A12"/>
                </a:solidFill>
                <a:cs typeface="Calibri"/>
              </a:rPr>
              <a:t>Hamza</a:t>
            </a:r>
            <a:r>
              <a:rPr lang="en-US" spc="25" dirty="0" smtClean="0">
                <a:solidFill>
                  <a:srgbClr val="0E5A12"/>
                </a:solidFill>
                <a:cs typeface="Calibri"/>
              </a:rPr>
              <a:t>           Dr. </a:t>
            </a:r>
            <a:r>
              <a:rPr lang="en-US" spc="25" dirty="0" err="1" smtClean="0">
                <a:solidFill>
                  <a:srgbClr val="0E5A12"/>
                </a:solidFill>
                <a:cs typeface="Calibri"/>
              </a:rPr>
              <a:t>Haider</a:t>
            </a:r>
            <a:r>
              <a:rPr lang="en-US" spc="25" dirty="0" smtClean="0">
                <a:solidFill>
                  <a:srgbClr val="0E5A12"/>
                </a:solidFill>
                <a:cs typeface="Calibri"/>
              </a:rPr>
              <a:t> </a:t>
            </a:r>
            <a:r>
              <a:rPr lang="en-US" spc="25" dirty="0" err="1" smtClean="0">
                <a:solidFill>
                  <a:srgbClr val="0E5A12"/>
                </a:solidFill>
                <a:cs typeface="Calibri"/>
              </a:rPr>
              <a:t>Mohssen</a:t>
            </a:r>
            <a:r>
              <a:rPr lang="en-US" spc="25" dirty="0" smtClean="0">
                <a:solidFill>
                  <a:srgbClr val="0E5A12"/>
                </a:solidFill>
                <a:cs typeface="Calibri"/>
              </a:rPr>
              <a:t>         Dr. </a:t>
            </a:r>
            <a:r>
              <a:rPr lang="en-US" spc="25" dirty="0" err="1" smtClean="0">
                <a:solidFill>
                  <a:srgbClr val="0E5A12"/>
                </a:solidFill>
                <a:cs typeface="Calibri"/>
              </a:rPr>
              <a:t>Thura</a:t>
            </a:r>
            <a:r>
              <a:rPr lang="en-US" spc="25" dirty="0" smtClean="0">
                <a:solidFill>
                  <a:srgbClr val="0E5A12"/>
                </a:solidFill>
                <a:cs typeface="Calibri"/>
              </a:rPr>
              <a:t> </a:t>
            </a:r>
            <a:r>
              <a:rPr lang="en-US" spc="25" dirty="0" err="1" smtClean="0">
                <a:solidFill>
                  <a:srgbClr val="0E5A12"/>
                </a:solidFill>
                <a:cs typeface="Calibri"/>
              </a:rPr>
              <a:t>Kadhim</a:t>
            </a:r>
            <a:endParaRPr lang="en-US" spc="25" dirty="0" smtClean="0">
              <a:solidFill>
                <a:srgbClr val="0E5A12"/>
              </a:solidFill>
              <a:cs typeface="Calibri"/>
            </a:endParaRPr>
          </a:p>
          <a:p>
            <a:pPr marL="12700">
              <a:lnSpc>
                <a:spcPct val="100000"/>
              </a:lnSpc>
            </a:pPr>
            <a:r>
              <a:rPr lang="en-US" spc="25" dirty="0" smtClean="0">
                <a:solidFill>
                  <a:srgbClr val="0E5A12"/>
                </a:solidFill>
                <a:cs typeface="Calibri"/>
              </a:rPr>
              <a:t>Dr. </a:t>
            </a:r>
            <a:r>
              <a:rPr lang="en-US" spc="25" dirty="0" err="1" smtClean="0">
                <a:solidFill>
                  <a:srgbClr val="0E5A12"/>
                </a:solidFill>
                <a:cs typeface="Calibri"/>
              </a:rPr>
              <a:t>Jawad</a:t>
            </a:r>
            <a:r>
              <a:rPr lang="en-US" spc="25" dirty="0" smtClean="0">
                <a:solidFill>
                  <a:srgbClr val="0E5A12"/>
                </a:solidFill>
                <a:cs typeface="Calibri"/>
              </a:rPr>
              <a:t> </a:t>
            </a:r>
            <a:r>
              <a:rPr lang="en-US" spc="25" dirty="0" err="1" smtClean="0">
                <a:solidFill>
                  <a:srgbClr val="0E5A12"/>
                </a:solidFill>
                <a:cs typeface="Calibri"/>
              </a:rPr>
              <a:t>Ramadhan</a:t>
            </a:r>
            <a:r>
              <a:rPr lang="en-US" spc="25" dirty="0" smtClean="0">
                <a:solidFill>
                  <a:srgbClr val="0E5A12"/>
                </a:solidFill>
                <a:cs typeface="Calibri"/>
              </a:rPr>
              <a:t>     Dr. </a:t>
            </a:r>
            <a:r>
              <a:rPr lang="en-US" spc="25" dirty="0" err="1" smtClean="0">
                <a:solidFill>
                  <a:srgbClr val="0E5A12"/>
                </a:solidFill>
                <a:cs typeface="Calibri"/>
              </a:rPr>
              <a:t>Talal</a:t>
            </a:r>
            <a:r>
              <a:rPr lang="en-US" spc="25" dirty="0" smtClean="0">
                <a:solidFill>
                  <a:srgbClr val="0E5A12"/>
                </a:solidFill>
                <a:cs typeface="Calibri"/>
              </a:rPr>
              <a:t> </a:t>
            </a:r>
            <a:r>
              <a:rPr lang="en-US" spc="25" dirty="0" err="1" smtClean="0">
                <a:solidFill>
                  <a:srgbClr val="0E5A12"/>
                </a:solidFill>
                <a:cs typeface="Calibri"/>
              </a:rPr>
              <a:t>Hadi</a:t>
            </a:r>
            <a:r>
              <a:rPr lang="en-US" spc="25" dirty="0" smtClean="0">
                <a:solidFill>
                  <a:srgbClr val="0E5A12"/>
                </a:solidFill>
                <a:cs typeface="Calibri"/>
              </a:rPr>
              <a:t>                     Dr. </a:t>
            </a:r>
            <a:r>
              <a:rPr lang="en-US" spc="25" dirty="0" err="1" smtClean="0">
                <a:solidFill>
                  <a:srgbClr val="0E5A12"/>
                </a:solidFill>
                <a:cs typeface="Calibri"/>
              </a:rPr>
              <a:t>Haithem</a:t>
            </a:r>
            <a:r>
              <a:rPr lang="en-US" spc="25" dirty="0" smtClean="0">
                <a:solidFill>
                  <a:srgbClr val="0E5A12"/>
                </a:solidFill>
                <a:cs typeface="Calibri"/>
              </a:rPr>
              <a:t> Hussein</a:t>
            </a:r>
          </a:p>
          <a:p>
            <a:pPr marL="12700">
              <a:lnSpc>
                <a:spcPct val="100000"/>
              </a:lnSpc>
            </a:pPr>
            <a:r>
              <a:rPr lang="en-US" spc="25" dirty="0" smtClean="0">
                <a:solidFill>
                  <a:srgbClr val="0E5A12"/>
                </a:solidFill>
                <a:cs typeface="Calibri"/>
              </a:rPr>
              <a:t>Dr. </a:t>
            </a:r>
            <a:r>
              <a:rPr lang="en-US" spc="25" dirty="0" err="1" smtClean="0">
                <a:solidFill>
                  <a:srgbClr val="0E5A12"/>
                </a:solidFill>
                <a:cs typeface="Calibri"/>
              </a:rPr>
              <a:t>Sadek</a:t>
            </a:r>
            <a:r>
              <a:rPr lang="en-US" spc="25" dirty="0" smtClean="0">
                <a:solidFill>
                  <a:srgbClr val="0E5A12"/>
                </a:solidFill>
                <a:cs typeface="Calibri"/>
              </a:rPr>
              <a:t> </a:t>
            </a:r>
            <a:r>
              <a:rPr lang="en-US" spc="25" dirty="0" err="1" smtClean="0">
                <a:solidFill>
                  <a:srgbClr val="0E5A12"/>
                </a:solidFill>
                <a:cs typeface="Calibri"/>
              </a:rPr>
              <a:t>Hassen</a:t>
            </a:r>
            <a:r>
              <a:rPr lang="en-US" spc="25" dirty="0" smtClean="0">
                <a:solidFill>
                  <a:srgbClr val="0E5A12"/>
                </a:solidFill>
                <a:cs typeface="Calibri"/>
              </a:rPr>
              <a:t>            Dr. Mustafa Ghazi            Dr. </a:t>
            </a:r>
            <a:r>
              <a:rPr lang="en-US" spc="25" dirty="0" err="1" smtClean="0">
                <a:solidFill>
                  <a:srgbClr val="0E5A12"/>
                </a:solidFill>
                <a:cs typeface="Calibri"/>
              </a:rPr>
              <a:t>Shuhdi</a:t>
            </a:r>
            <a:r>
              <a:rPr lang="en-US" spc="25" dirty="0" smtClean="0">
                <a:solidFill>
                  <a:srgbClr val="0E5A12"/>
                </a:solidFill>
                <a:cs typeface="Calibri"/>
              </a:rPr>
              <a:t> Hussein</a:t>
            </a:r>
          </a:p>
          <a:p>
            <a:pPr marL="12700">
              <a:lnSpc>
                <a:spcPct val="100000"/>
              </a:lnSpc>
            </a:pPr>
            <a:r>
              <a:rPr lang="en-US" spc="25" dirty="0" smtClean="0">
                <a:solidFill>
                  <a:srgbClr val="0E5A12"/>
                </a:solidFill>
                <a:cs typeface="Calibri"/>
              </a:rPr>
              <a:t>Dr. </a:t>
            </a:r>
            <a:r>
              <a:rPr lang="en-US" spc="25" dirty="0" err="1" smtClean="0">
                <a:solidFill>
                  <a:srgbClr val="0E5A12"/>
                </a:solidFill>
                <a:cs typeface="Calibri"/>
              </a:rPr>
              <a:t>Nawaf</a:t>
            </a:r>
            <a:r>
              <a:rPr lang="en-US" spc="25" dirty="0" smtClean="0">
                <a:solidFill>
                  <a:srgbClr val="0E5A12"/>
                </a:solidFill>
                <a:cs typeface="Calibri"/>
              </a:rPr>
              <a:t> </a:t>
            </a:r>
            <a:r>
              <a:rPr lang="en-US" spc="25" dirty="0" err="1" smtClean="0">
                <a:solidFill>
                  <a:srgbClr val="0E5A12"/>
                </a:solidFill>
                <a:cs typeface="Calibri"/>
              </a:rPr>
              <a:t>Salah</a:t>
            </a:r>
            <a:r>
              <a:rPr lang="en-US" spc="25" dirty="0" smtClean="0">
                <a:solidFill>
                  <a:srgbClr val="0E5A12"/>
                </a:solidFill>
                <a:cs typeface="Calibri"/>
              </a:rPr>
              <a:t> </a:t>
            </a:r>
            <a:r>
              <a:rPr lang="en-US" spc="25" dirty="0" err="1" smtClean="0">
                <a:solidFill>
                  <a:srgbClr val="0E5A12"/>
                </a:solidFill>
                <a:cs typeface="Calibri"/>
              </a:rPr>
              <a:t>Aldeen</a:t>
            </a:r>
            <a:endParaRPr lang="en-US" u="sng" spc="25" dirty="0" smtClean="0">
              <a:solidFill>
                <a:srgbClr val="0E5A12"/>
              </a:solidFill>
              <a:cs typeface="Calibri"/>
            </a:endParaRPr>
          </a:p>
          <a:p>
            <a:pPr marL="12700">
              <a:lnSpc>
                <a:spcPct val="100000"/>
              </a:lnSpc>
            </a:pPr>
            <a:endParaRPr lang="en-US" u="sng" spc="25" dirty="0">
              <a:solidFill>
                <a:srgbClr val="0E5A12"/>
              </a:solidFill>
              <a:cs typeface="Calibri"/>
            </a:endParaRPr>
          </a:p>
          <a:p>
            <a:pPr marL="12700">
              <a:lnSpc>
                <a:spcPct val="100000"/>
              </a:lnSpc>
            </a:pPr>
            <a:endParaRPr lang="en-US" u="sng" spc="25" dirty="0">
              <a:solidFill>
                <a:srgbClr val="0E5A12"/>
              </a:solidFill>
              <a:cs typeface="Calibri"/>
            </a:endParaRPr>
          </a:p>
          <a:p>
            <a:pPr marL="12700">
              <a:lnSpc>
                <a:spcPct val="100000"/>
              </a:lnSpc>
            </a:pPr>
            <a:endParaRPr lang="en-US" u="sng" spc="25" dirty="0">
              <a:solidFill>
                <a:srgbClr val="0E5A12"/>
              </a:solidFill>
              <a:cs typeface="Calibri"/>
            </a:endParaRPr>
          </a:p>
          <a:p>
            <a:pPr marL="12700">
              <a:lnSpc>
                <a:spcPct val="100000"/>
              </a:lnSpc>
            </a:pPr>
            <a:endParaRPr lang="en-US" sz="2000" u="sng" spc="25" dirty="0">
              <a:solidFill>
                <a:srgbClr val="0E5A12"/>
              </a:solidFill>
              <a:cs typeface="Calibri"/>
            </a:endParaRPr>
          </a:p>
          <a:p>
            <a:pPr marL="12700">
              <a:lnSpc>
                <a:spcPct val="100000"/>
              </a:lnSpc>
            </a:pPr>
            <a:endParaRPr lang="en-US" sz="2000" u="sng" spc="25" dirty="0">
              <a:solidFill>
                <a:srgbClr val="0E5A12"/>
              </a:solidFill>
              <a:cs typeface="Calibri"/>
            </a:endParaRPr>
          </a:p>
        </p:txBody>
      </p:sp>
      <p:sp>
        <p:nvSpPr>
          <p:cNvPr id="9" name="TextBox 8"/>
          <p:cNvSpPr txBox="1"/>
          <p:nvPr/>
        </p:nvSpPr>
        <p:spPr>
          <a:xfrm>
            <a:off x="914400" y="914400"/>
            <a:ext cx="4572000" cy="923330"/>
          </a:xfrm>
          <a:prstGeom prst="rect">
            <a:avLst/>
          </a:prstGeom>
          <a:noFill/>
        </p:spPr>
        <p:txBody>
          <a:bodyPr wrap="square" rtlCol="0">
            <a:spAutoFit/>
          </a:bodyPr>
          <a:lstStyle/>
          <a:p>
            <a:r>
              <a:rPr lang="en-US" b="1" dirty="0"/>
              <a:t>Block:</a:t>
            </a:r>
            <a:r>
              <a:rPr lang="en-US" dirty="0"/>
              <a:t> </a:t>
            </a:r>
            <a:r>
              <a:rPr lang="en-US" b="1" dirty="0"/>
              <a:t>Gastro-Intestinal Tract (GIT)</a:t>
            </a:r>
          </a:p>
          <a:p>
            <a:r>
              <a:rPr lang="en-US" b="1" dirty="0"/>
              <a:t>Induction phase</a:t>
            </a:r>
          </a:p>
          <a:p>
            <a:r>
              <a:rPr lang="en-US" b="1" dirty="0"/>
              <a:t>Lecture Duration: </a:t>
            </a:r>
            <a:r>
              <a:rPr lang="en-US" b="1" dirty="0" smtClean="0"/>
              <a:t>1hr</a:t>
            </a:r>
            <a:endParaRPr lang="en-US" dirty="0"/>
          </a:p>
        </p:txBody>
      </p:sp>
      <p:grpSp>
        <p:nvGrpSpPr>
          <p:cNvPr id="17" name="Group 16"/>
          <p:cNvGrpSpPr/>
          <p:nvPr/>
        </p:nvGrpSpPr>
        <p:grpSpPr>
          <a:xfrm>
            <a:off x="0" y="5334000"/>
            <a:ext cx="9144000" cy="1524000"/>
            <a:chOff x="-34874" y="10177751"/>
            <a:chExt cx="17814874" cy="2387631"/>
          </a:xfrm>
        </p:grpSpPr>
        <p:sp>
          <p:nvSpPr>
            <p:cNvPr id="13" name="Rectangle 12"/>
            <p:cNvSpPr/>
            <p:nvPr/>
          </p:nvSpPr>
          <p:spPr>
            <a:xfrm>
              <a:off x="0" y="10177751"/>
              <a:ext cx="17780000" cy="2387631"/>
            </a:xfrm>
            <a:prstGeom prst="rect">
              <a:avLst/>
            </a:prstGeom>
            <a:gradFill>
              <a:gsLst>
                <a:gs pos="50000">
                  <a:srgbClr val="00B0F0"/>
                </a:gs>
                <a:gs pos="74000">
                  <a:schemeClr val="accent6">
                    <a:lumMod val="45000"/>
                    <a:lumOff val="55000"/>
                  </a:schemeClr>
                </a:gs>
                <a:gs pos="100000">
                  <a:schemeClr val="accent6">
                    <a:lumMod val="45000"/>
                    <a:lumOff val="55000"/>
                  </a:schemeClr>
                </a:gs>
                <a:gs pos="100000">
                  <a:schemeClr val="accent6">
                    <a:lumMod val="30000"/>
                    <a:lumOff val="70000"/>
                  </a:schemeClr>
                </a:gs>
              </a:gsLst>
              <a:lin ang="5400000" scaled="1"/>
            </a:gra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00" dirty="0"/>
            </a:p>
          </p:txBody>
        </p:sp>
        <p:sp>
          <p:nvSpPr>
            <p:cNvPr id="14" name="TextBox 1"/>
            <p:cNvSpPr txBox="1"/>
            <p:nvPr/>
          </p:nvSpPr>
          <p:spPr>
            <a:xfrm>
              <a:off x="112356" y="10297133"/>
              <a:ext cx="17576801" cy="1735883"/>
            </a:xfrm>
            <a:prstGeom prst="rect">
              <a:avLst/>
            </a:prstGeom>
            <a:noFill/>
          </p:spPr>
          <p:txBody>
            <a:bodyPr wrap="square" rtlCol="0">
              <a:spAutoFit/>
            </a:bodyPr>
            <a:lstStyle/>
            <a:p>
              <a:r>
                <a:rPr lang="en-US" sz="2000" b="1" dirty="0">
                  <a:solidFill>
                    <a:srgbClr val="FF0000"/>
                  </a:solidFill>
                </a:rPr>
                <a:t>            </a:t>
              </a:r>
              <a:r>
                <a:rPr lang="en-US" b="1" dirty="0"/>
                <a:t>This Lecture was loaded in blackboard and you can find the material</a:t>
              </a:r>
              <a:endParaRPr lang="en-US" sz="1200" dirty="0">
                <a:solidFill>
                  <a:srgbClr val="FF0000"/>
                </a:solidFill>
              </a:endParaRPr>
            </a:p>
            <a:p>
              <a:r>
                <a:rPr lang="en-US" dirty="0" smtClean="0">
                  <a:solidFill>
                    <a:srgbClr val="FF0000"/>
                  </a:solidFill>
                </a:rPr>
                <a:t> </a:t>
              </a:r>
              <a:r>
                <a:rPr lang="en-US" dirty="0" smtClean="0">
                  <a:solidFill>
                    <a:srgbClr val="FF0000"/>
                  </a:solidFill>
                </a:rPr>
                <a:t>             </a:t>
              </a:r>
              <a:r>
                <a:rPr lang="en-US" dirty="0" err="1" smtClean="0">
                  <a:solidFill>
                    <a:srgbClr val="FF0000"/>
                  </a:solidFill>
                </a:rPr>
                <a:t>Baily</a:t>
              </a:r>
              <a:r>
                <a:rPr lang="en-US" dirty="0" smtClean="0">
                  <a:solidFill>
                    <a:srgbClr val="FF0000"/>
                  </a:solidFill>
                </a:rPr>
                <a:t> </a:t>
              </a:r>
              <a:r>
                <a:rPr lang="en-US" dirty="0" smtClean="0">
                  <a:solidFill>
                    <a:srgbClr val="FF0000"/>
                  </a:solidFill>
                </a:rPr>
                <a:t>and Love’s Short Practice of Surgery, 25</a:t>
              </a:r>
              <a:r>
                <a:rPr lang="en-US" baseline="30000" dirty="0" smtClean="0">
                  <a:solidFill>
                    <a:srgbClr val="FF0000"/>
                  </a:solidFill>
                </a:rPr>
                <a:t>th</a:t>
              </a:r>
              <a:r>
                <a:rPr lang="en-US" dirty="0" smtClean="0">
                  <a:solidFill>
                    <a:srgbClr val="FF0000"/>
                  </a:solidFill>
                </a:rPr>
                <a:t> edition, 2008</a:t>
              </a:r>
              <a:endParaRPr lang="en-US" dirty="0">
                <a:solidFill>
                  <a:srgbClr val="FF0000"/>
                </a:solidFill>
              </a:endParaRPr>
            </a:p>
            <a:p>
              <a:r>
                <a:rPr lang="en-US" sz="1400" b="1" dirty="0"/>
                <a:t>For more detailed instructions, any question, or you have a case you need help in, please post</a:t>
              </a:r>
            </a:p>
            <a:p>
              <a:r>
                <a:rPr lang="en-US" sz="1400" b="1" dirty="0"/>
                <a:t>                 to the group of session   </a:t>
              </a:r>
              <a:endParaRPr lang="en-US" sz="1400" dirty="0"/>
            </a:p>
          </p:txBody>
        </p:sp>
        <p:pic>
          <p:nvPicPr>
            <p:cNvPr id="15" name="Picture 2" descr="ÙØªÙØ¬Ø© Ø¨Ø­Ø« Ø§ÙØµÙØ± Ø¹Ù âªbook iconâ¬â"/>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356" y="10177754"/>
              <a:ext cx="1371600" cy="85541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ØµÙØ±Ø© Ø°Ø§Øª ØµÙØ©"/>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874" y="11681549"/>
              <a:ext cx="1127184" cy="87630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001000" y="5638800"/>
            <a:ext cx="1143000" cy="1066800"/>
          </a:xfrm>
          <a:prstGeom prst="rect">
            <a:avLst/>
          </a:prstGeom>
        </p:spPr>
      </p:pic>
      <p:sp>
        <p:nvSpPr>
          <p:cNvPr id="18" name="object 3"/>
          <p:cNvSpPr txBox="1"/>
          <p:nvPr/>
        </p:nvSpPr>
        <p:spPr>
          <a:xfrm>
            <a:off x="304800" y="2590800"/>
            <a:ext cx="5029200" cy="505267"/>
          </a:xfrm>
          <a:prstGeom prst="rect">
            <a:avLst/>
          </a:prstGeom>
        </p:spPr>
        <p:txBody>
          <a:bodyPr vert="horz" wrap="square" lIns="0" tIns="12700" rIns="0" bIns="0" rtlCol="0">
            <a:spAutoFit/>
          </a:bodyPr>
          <a:lstStyle/>
          <a:p>
            <a:pPr marL="469900" lvl="1" algn="l" rtl="0">
              <a:spcBef>
                <a:spcPts val="100"/>
              </a:spcBef>
            </a:pPr>
            <a:r>
              <a:rPr lang="en-US" sz="3200" b="1" spc="-355" dirty="0" err="1">
                <a:solidFill>
                  <a:srgbClr val="006FBF"/>
                </a:solidFill>
                <a:latin typeface="Arial"/>
                <a:cs typeface="Arial"/>
              </a:rPr>
              <a:t>Prof.Dr</a:t>
            </a:r>
            <a:r>
              <a:rPr sz="3200" b="1" spc="-355" dirty="0">
                <a:solidFill>
                  <a:srgbClr val="006FBF"/>
                </a:solidFill>
                <a:latin typeface="Arial"/>
                <a:cs typeface="Arial"/>
              </a:rPr>
              <a:t>.</a:t>
            </a:r>
            <a:r>
              <a:rPr lang="en-US" sz="3200" b="1" spc="-355" dirty="0">
                <a:solidFill>
                  <a:srgbClr val="006FBF"/>
                </a:solidFill>
                <a:latin typeface="Arial"/>
                <a:cs typeface="Arial"/>
              </a:rPr>
              <a:t> Mazin H  A l -</a:t>
            </a:r>
            <a:r>
              <a:rPr lang="en-US" sz="3200" b="1" spc="-355" dirty="0" err="1">
                <a:solidFill>
                  <a:srgbClr val="006FBF"/>
                </a:solidFill>
                <a:latin typeface="Arial"/>
                <a:cs typeface="Arial"/>
              </a:rPr>
              <a:t>Hawwaz</a:t>
            </a:r>
            <a:r>
              <a:rPr lang="en-US" sz="3200" b="1" spc="-355" dirty="0">
                <a:solidFill>
                  <a:srgbClr val="006FBF"/>
                </a:solidFill>
                <a:latin typeface="Arial"/>
                <a:cs typeface="Arial"/>
              </a:rPr>
              <a:t>    </a:t>
            </a:r>
            <a:endParaRPr sz="3200" dirty="0">
              <a:latin typeface="Arial"/>
              <a:cs typeface="Arial"/>
            </a:endParaRPr>
          </a:p>
        </p:txBody>
      </p:sp>
      <p:pic>
        <p:nvPicPr>
          <p:cNvPr id="19" name="Picture 2" descr="C:\Users\lenovo\Documents\IMG_5326.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43601" y="838200"/>
            <a:ext cx="2590800" cy="2209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3197.png"/>
          <p:cNvPicPr/>
          <p:nvPr/>
        </p:nvPicPr>
        <p:blipFill>
          <a:blip r:embed="rId4" cstate="print"/>
          <a:stretch>
            <a:fillRect/>
          </a:stretch>
        </p:blipFill>
        <p:spPr>
          <a:xfrm>
            <a:off x="715326" y="1175613"/>
            <a:ext cx="7560945" cy="5669280"/>
          </a:xfrm>
          <a:prstGeom prst="rect">
            <a:avLst/>
          </a:prstGeom>
        </p:spPr>
      </p:pic>
    </p:spTree>
    <p:extLst>
      <p:ext uri="{BB962C8B-B14F-4D97-AF65-F5344CB8AC3E}">
        <p14:creationId xmlns:p14="http://schemas.microsoft.com/office/powerpoint/2010/main" xmlns="" val="421681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457200" y="547523"/>
            <a:ext cx="8229600" cy="1143000"/>
          </a:xfrm>
        </p:spPr>
        <p:txBody>
          <a:bodyPr/>
          <a:lstStyle/>
          <a:p>
            <a:r>
              <a:rPr lang="en-US" dirty="0"/>
              <a:t>Layers of Hydatid Cyst </a:t>
            </a:r>
            <a:endParaRPr lang="ar-IQ" dirty="0"/>
          </a:p>
        </p:txBody>
      </p:sp>
      <p:sp>
        <p:nvSpPr>
          <p:cNvPr id="10" name="عنصر نائب للمحتوى 2"/>
          <p:cNvSpPr>
            <a:spLocks noGrp="1"/>
          </p:cNvSpPr>
          <p:nvPr>
            <p:ph idx="1"/>
          </p:nvPr>
        </p:nvSpPr>
        <p:spPr>
          <a:xfrm>
            <a:off x="354360" y="2057400"/>
            <a:ext cx="8435280" cy="4525963"/>
          </a:xfrm>
        </p:spPr>
        <p:txBody>
          <a:bodyPr>
            <a:normAutofit/>
          </a:bodyPr>
          <a:lstStyle/>
          <a:p>
            <a:pPr marL="0" indent="0" algn="l">
              <a:buNone/>
            </a:pPr>
            <a:r>
              <a:rPr lang="en-US" dirty="0"/>
              <a:t>The hydatid has three layers :</a:t>
            </a:r>
          </a:p>
          <a:p>
            <a:pPr marL="514350" indent="-514350" algn="l" rtl="0">
              <a:buAutoNum type="alphaLcParenBoth"/>
            </a:pPr>
            <a:r>
              <a:rPr lang="en-US" dirty="0"/>
              <a:t>The outer peri cyst , composed of modified host cells that form a dense and fibrous protective zone .</a:t>
            </a:r>
          </a:p>
          <a:p>
            <a:pPr marL="514350" indent="-514350" algn="l" rtl="0">
              <a:buAutoNum type="alphaLcParenBoth"/>
            </a:pPr>
            <a:r>
              <a:rPr lang="en-US" dirty="0"/>
              <a:t>The middle laminated membrane ,which is acellular and allows the passage of nutrients.</a:t>
            </a:r>
          </a:p>
          <a:p>
            <a:pPr marL="514350" indent="-514350" algn="l" rtl="0">
              <a:buAutoNum type="alphaLcParenBoth"/>
            </a:pPr>
            <a:r>
              <a:rPr lang="en-US" dirty="0"/>
              <a:t>The inner germinal layer, where the </a:t>
            </a:r>
            <a:r>
              <a:rPr lang="en-US" dirty="0" err="1"/>
              <a:t>scolices</a:t>
            </a:r>
            <a:r>
              <a:rPr lang="en-US" dirty="0"/>
              <a:t> (the larval stage of the parasite ) and the laminated membrane are produced </a:t>
            </a:r>
          </a:p>
          <a:p>
            <a:pPr marL="514350" indent="-514350" algn="l">
              <a:buAutoNum type="alphaLcParenBoth"/>
            </a:pPr>
            <a:endParaRPr lang="ar-IQ" dirty="0"/>
          </a:p>
        </p:txBody>
      </p:sp>
    </p:spTree>
    <p:extLst>
      <p:ext uri="{BB962C8B-B14F-4D97-AF65-F5344CB8AC3E}">
        <p14:creationId xmlns:p14="http://schemas.microsoft.com/office/powerpoint/2010/main" xmlns="" val="364316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457200" y="618008"/>
            <a:ext cx="8229600" cy="1143000"/>
          </a:xfrm>
        </p:spPr>
        <p:txBody>
          <a:bodyPr/>
          <a:lstStyle/>
          <a:p>
            <a:r>
              <a:rPr lang="en-US" dirty="0"/>
              <a:t>Incidence </a:t>
            </a:r>
            <a:endParaRPr lang="ar-IQ" dirty="0"/>
          </a:p>
        </p:txBody>
      </p:sp>
      <p:sp>
        <p:nvSpPr>
          <p:cNvPr id="10" name="عنصر نائب للمحتوى 2"/>
          <p:cNvSpPr>
            <a:spLocks noGrp="1"/>
          </p:cNvSpPr>
          <p:nvPr>
            <p:ph idx="1"/>
          </p:nvPr>
        </p:nvSpPr>
        <p:spPr>
          <a:xfrm>
            <a:off x="457200" y="1943570"/>
            <a:ext cx="8229600" cy="4525963"/>
          </a:xfrm>
        </p:spPr>
        <p:txBody>
          <a:bodyPr>
            <a:normAutofit/>
          </a:bodyPr>
          <a:lstStyle/>
          <a:p>
            <a:pPr algn="l" rtl="0">
              <a:buFont typeface="Wingdings" panose="05000000000000000000" pitchFamily="2" charset="2"/>
              <a:buChar char="Ø"/>
            </a:pPr>
            <a:r>
              <a:rPr lang="en-US" dirty="0"/>
              <a:t>Hydatid liver disease affects all age groups, both sexes equally ,and no predisposing pathologic conditions are associated with infection</a:t>
            </a:r>
          </a:p>
          <a:p>
            <a:pPr algn="l" rtl="0">
              <a:buFont typeface="Wingdings" panose="05000000000000000000" pitchFamily="2" charset="2"/>
              <a:buChar char="Ø"/>
            </a:pPr>
            <a:r>
              <a:rPr lang="en-US" dirty="0"/>
              <a:t>Washing hands after contact with canines , eliminating the consumption of vegetables grown at ground level from the diet ,and stopping the practice of feeding entrails of slaughtered animals to dogs have all aided in decreasing the incidence of the disease  </a:t>
            </a:r>
            <a:endParaRPr lang="ar-IQ" dirty="0"/>
          </a:p>
        </p:txBody>
      </p:sp>
    </p:spTree>
    <p:extLst>
      <p:ext uri="{BB962C8B-B14F-4D97-AF65-F5344CB8AC3E}">
        <p14:creationId xmlns:p14="http://schemas.microsoft.com/office/powerpoint/2010/main" xmlns="" val="367538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198" y="-64842"/>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228600" y="762000"/>
            <a:ext cx="8229600" cy="1143000"/>
          </a:xfrm>
        </p:spPr>
        <p:txBody>
          <a:bodyPr/>
          <a:lstStyle/>
          <a:p>
            <a:r>
              <a:rPr lang="en-US" dirty="0"/>
              <a:t>Clinical manifestation </a:t>
            </a:r>
            <a:endParaRPr lang="ar-IQ" dirty="0"/>
          </a:p>
        </p:txBody>
      </p:sp>
      <p:sp>
        <p:nvSpPr>
          <p:cNvPr id="10" name="عنصر نائب للمحتوى 2"/>
          <p:cNvSpPr>
            <a:spLocks noGrp="1"/>
          </p:cNvSpPr>
          <p:nvPr>
            <p:ph idx="1"/>
          </p:nvPr>
        </p:nvSpPr>
        <p:spPr>
          <a:xfrm>
            <a:off x="441002" y="1905000"/>
            <a:ext cx="8229600" cy="4525963"/>
          </a:xfrm>
        </p:spPr>
        <p:txBody>
          <a:bodyPr/>
          <a:lstStyle/>
          <a:p>
            <a:pPr marL="0" indent="0" algn="l" rtl="0">
              <a:buNone/>
            </a:pPr>
            <a:r>
              <a:rPr lang="en-US" dirty="0"/>
              <a:t>Depend on </a:t>
            </a:r>
          </a:p>
          <a:p>
            <a:pPr marL="0" indent="0" algn="l" rtl="0">
              <a:buNone/>
            </a:pPr>
            <a:r>
              <a:rPr lang="en-US" dirty="0"/>
              <a:t>1- site</a:t>
            </a:r>
          </a:p>
          <a:p>
            <a:pPr marL="0" indent="0" algn="l" rtl="0">
              <a:buNone/>
            </a:pPr>
            <a:r>
              <a:rPr lang="en-US" dirty="0"/>
              <a:t>2-size </a:t>
            </a:r>
          </a:p>
          <a:p>
            <a:pPr marL="0" indent="0" algn="l" rtl="0">
              <a:buNone/>
            </a:pPr>
            <a:r>
              <a:rPr lang="en-US" dirty="0"/>
              <a:t>3-whether the cyst is alive or not  </a:t>
            </a:r>
          </a:p>
          <a:p>
            <a:pPr marL="0" indent="0" algn="l" rtl="0">
              <a:buNone/>
            </a:pPr>
            <a:r>
              <a:rPr lang="en-US" dirty="0"/>
              <a:t>4- whether the cyst is infected or not </a:t>
            </a:r>
          </a:p>
          <a:p>
            <a:pPr marL="0" indent="0" algn="l" rtl="0">
              <a:buNone/>
            </a:pPr>
            <a:endParaRPr lang="en-US" dirty="0"/>
          </a:p>
        </p:txBody>
      </p:sp>
    </p:spTree>
    <p:extLst>
      <p:ext uri="{BB962C8B-B14F-4D97-AF65-F5344CB8AC3E}">
        <p14:creationId xmlns:p14="http://schemas.microsoft.com/office/powerpoint/2010/main" xmlns="" val="1499125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885"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368114" y="547523"/>
            <a:ext cx="8229600" cy="1143000"/>
          </a:xfrm>
        </p:spPr>
        <p:txBody>
          <a:bodyPr>
            <a:normAutofit/>
          </a:bodyPr>
          <a:lstStyle/>
          <a:p>
            <a:r>
              <a:rPr lang="en-US" dirty="0"/>
              <a:t>Organs affected by E </a:t>
            </a:r>
            <a:r>
              <a:rPr lang="en-US" dirty="0" err="1"/>
              <a:t>granulosus</a:t>
            </a:r>
            <a:r>
              <a:rPr lang="en-US" dirty="0"/>
              <a:t> are </a:t>
            </a:r>
            <a:endParaRPr lang="ar-IQ" dirty="0"/>
          </a:p>
        </p:txBody>
      </p:sp>
      <p:sp>
        <p:nvSpPr>
          <p:cNvPr id="10" name="عنصر نائب للمحتوى 2"/>
          <p:cNvSpPr>
            <a:spLocks noGrp="1"/>
          </p:cNvSpPr>
          <p:nvPr>
            <p:ph idx="1"/>
          </p:nvPr>
        </p:nvSpPr>
        <p:spPr>
          <a:xfrm>
            <a:off x="444315" y="2133600"/>
            <a:ext cx="8229600" cy="4525963"/>
          </a:xfrm>
        </p:spPr>
        <p:txBody>
          <a:bodyPr/>
          <a:lstStyle/>
          <a:p>
            <a:pPr algn="l" rtl="0">
              <a:buFont typeface="Wingdings" panose="05000000000000000000" pitchFamily="2" charset="2"/>
              <a:buChar char="Ø"/>
            </a:pPr>
            <a:r>
              <a:rPr lang="en-US" dirty="0"/>
              <a:t>The liver (63%)</a:t>
            </a:r>
          </a:p>
          <a:p>
            <a:pPr algn="l" rtl="0">
              <a:buFont typeface="Wingdings" panose="05000000000000000000" pitchFamily="2" charset="2"/>
              <a:buChar char="Ø"/>
            </a:pPr>
            <a:r>
              <a:rPr lang="en-US" dirty="0"/>
              <a:t>Lungs (25%)</a:t>
            </a:r>
          </a:p>
          <a:p>
            <a:pPr algn="l" rtl="0">
              <a:buFont typeface="Wingdings" panose="05000000000000000000" pitchFamily="2" charset="2"/>
              <a:buChar char="Ø"/>
            </a:pPr>
            <a:r>
              <a:rPr lang="en-US" dirty="0"/>
              <a:t>Muscles (5%)</a:t>
            </a:r>
          </a:p>
          <a:p>
            <a:pPr algn="l" rtl="0">
              <a:buFont typeface="Wingdings" panose="05000000000000000000" pitchFamily="2" charset="2"/>
              <a:buChar char="Ø"/>
            </a:pPr>
            <a:r>
              <a:rPr lang="en-US" dirty="0"/>
              <a:t>Bones (3%)</a:t>
            </a:r>
          </a:p>
          <a:p>
            <a:pPr algn="l" rtl="0">
              <a:buFont typeface="Wingdings" panose="05000000000000000000" pitchFamily="2" charset="2"/>
              <a:buChar char="Ø"/>
            </a:pPr>
            <a:r>
              <a:rPr lang="en-US" dirty="0"/>
              <a:t>Kidneys (2%)</a:t>
            </a:r>
          </a:p>
          <a:p>
            <a:pPr algn="l" rtl="0">
              <a:buFont typeface="Wingdings" panose="05000000000000000000" pitchFamily="2" charset="2"/>
              <a:buChar char="Ø"/>
            </a:pPr>
            <a:r>
              <a:rPr lang="en-US" dirty="0"/>
              <a:t>Brain (1%)</a:t>
            </a:r>
          </a:p>
          <a:p>
            <a:pPr algn="l" rtl="0">
              <a:buFont typeface="Wingdings" panose="05000000000000000000" pitchFamily="2" charset="2"/>
              <a:buChar char="Ø"/>
            </a:pPr>
            <a:r>
              <a:rPr lang="en-US" dirty="0"/>
              <a:t>Spleen (1%) </a:t>
            </a:r>
            <a:endParaRPr lang="ar-IQ" dirty="0"/>
          </a:p>
        </p:txBody>
      </p:sp>
    </p:spTree>
    <p:extLst>
      <p:ext uri="{BB962C8B-B14F-4D97-AF65-F5344CB8AC3E}">
        <p14:creationId xmlns:p14="http://schemas.microsoft.com/office/powerpoint/2010/main" xmlns="" val="92889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3651.png"/>
          <p:cNvPicPr/>
          <p:nvPr/>
        </p:nvPicPr>
        <p:blipFill>
          <a:blip r:embed="rId4" cstate="print"/>
          <a:stretch>
            <a:fillRect/>
          </a:stretch>
        </p:blipFill>
        <p:spPr>
          <a:xfrm>
            <a:off x="715326" y="914400"/>
            <a:ext cx="7560945" cy="5669280"/>
          </a:xfrm>
          <a:prstGeom prst="rect">
            <a:avLst/>
          </a:prstGeom>
        </p:spPr>
      </p:pic>
    </p:spTree>
    <p:extLst>
      <p:ext uri="{BB962C8B-B14F-4D97-AF65-F5344CB8AC3E}">
        <p14:creationId xmlns:p14="http://schemas.microsoft.com/office/powerpoint/2010/main" xmlns="" val="650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10" name="Drawing 0" descr="image1611137954067.png"/>
          <p:cNvPicPr/>
          <p:nvPr/>
        </p:nvPicPr>
        <p:blipFill>
          <a:blip r:embed="rId4" cstate="print"/>
          <a:stretch>
            <a:fillRect/>
          </a:stretch>
        </p:blipFill>
        <p:spPr>
          <a:xfrm>
            <a:off x="791527" y="594360"/>
            <a:ext cx="7560945" cy="5669280"/>
          </a:xfrm>
          <a:prstGeom prst="rect">
            <a:avLst/>
          </a:prstGeom>
        </p:spPr>
      </p:pic>
    </p:spTree>
    <p:extLst>
      <p:ext uri="{BB962C8B-B14F-4D97-AF65-F5344CB8AC3E}">
        <p14:creationId xmlns:p14="http://schemas.microsoft.com/office/powerpoint/2010/main" xmlns="" val="1744449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4780.png"/>
          <p:cNvPicPr/>
          <p:nvPr/>
        </p:nvPicPr>
        <p:blipFill>
          <a:blip r:embed="rId4" cstate="print"/>
          <a:stretch>
            <a:fillRect/>
          </a:stretch>
        </p:blipFill>
        <p:spPr>
          <a:xfrm>
            <a:off x="715326" y="1066800"/>
            <a:ext cx="7560945" cy="5669280"/>
          </a:xfrm>
          <a:prstGeom prst="rect">
            <a:avLst/>
          </a:prstGeom>
        </p:spPr>
      </p:pic>
    </p:spTree>
    <p:extLst>
      <p:ext uri="{BB962C8B-B14F-4D97-AF65-F5344CB8AC3E}">
        <p14:creationId xmlns:p14="http://schemas.microsoft.com/office/powerpoint/2010/main" xmlns="" val="1053157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5093.png"/>
          <p:cNvPicPr/>
          <p:nvPr/>
        </p:nvPicPr>
        <p:blipFill>
          <a:blip r:embed="rId4" cstate="print"/>
          <a:stretch>
            <a:fillRect/>
          </a:stretch>
        </p:blipFill>
        <p:spPr>
          <a:xfrm>
            <a:off x="771649" y="914400"/>
            <a:ext cx="7560945" cy="5669280"/>
          </a:xfrm>
          <a:prstGeom prst="rect">
            <a:avLst/>
          </a:prstGeom>
        </p:spPr>
      </p:pic>
    </p:spTree>
    <p:extLst>
      <p:ext uri="{BB962C8B-B14F-4D97-AF65-F5344CB8AC3E}">
        <p14:creationId xmlns:p14="http://schemas.microsoft.com/office/powerpoint/2010/main" xmlns="" val="2671791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5209.png"/>
          <p:cNvPicPr/>
          <p:nvPr/>
        </p:nvPicPr>
        <p:blipFill>
          <a:blip r:embed="rId4" cstate="print"/>
          <a:stretch>
            <a:fillRect/>
          </a:stretch>
        </p:blipFill>
        <p:spPr>
          <a:xfrm>
            <a:off x="715326" y="990600"/>
            <a:ext cx="7560945" cy="5669280"/>
          </a:xfrm>
          <a:prstGeom prst="rect">
            <a:avLst/>
          </a:prstGeom>
        </p:spPr>
      </p:pic>
    </p:spTree>
    <p:extLst>
      <p:ext uri="{BB962C8B-B14F-4D97-AF65-F5344CB8AC3E}">
        <p14:creationId xmlns:p14="http://schemas.microsoft.com/office/powerpoint/2010/main" xmlns="" val="273742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
            <a:ext cx="9144000" cy="685800"/>
            <a:chOff x="0" y="1"/>
            <a:chExt cx="9144000" cy="685800"/>
          </a:xfrm>
        </p:grpSpPr>
        <p:sp>
          <p:nvSpPr>
            <p:cNvPr id="8" name="Rectangle 7"/>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Scientific Research</a:t>
              </a:r>
            </a:p>
          </p:txBody>
        </p:sp>
        <p:sp>
          <p:nvSpPr>
            <p:cNvPr id="10"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11" name="Picture 10"/>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12" name="Title 1">
            <a:extLst>
              <a:ext uri="{FF2B5EF4-FFF2-40B4-BE49-F238E27FC236}">
                <a16:creationId xmlns:a16="http://schemas.microsoft.com/office/drawing/2014/main" xmlns="" id="{CE62A5BF-4ACD-4C4C-BF57-2BFE4B57B66F}"/>
              </a:ext>
            </a:extLst>
          </p:cNvPr>
          <p:cNvSpPr txBox="1">
            <a:spLocks/>
          </p:cNvSpPr>
          <p:nvPr/>
        </p:nvSpPr>
        <p:spPr>
          <a:xfrm>
            <a:off x="609600" y="427038"/>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a:t>LEARING OBJECTIVES</a:t>
            </a:r>
          </a:p>
        </p:txBody>
      </p:sp>
      <p:sp>
        <p:nvSpPr>
          <p:cNvPr id="13" name="Content Placeholder 2">
            <a:extLst>
              <a:ext uri="{FF2B5EF4-FFF2-40B4-BE49-F238E27FC236}">
                <a16:creationId xmlns:a16="http://schemas.microsoft.com/office/drawing/2014/main" xmlns="" id="{E1CC999A-4852-404A-B2B3-EA620F2058DD}"/>
              </a:ext>
            </a:extLst>
          </p:cNvPr>
          <p:cNvSpPr txBox="1">
            <a:spLocks/>
          </p:cNvSpPr>
          <p:nvPr/>
        </p:nvSpPr>
        <p:spPr>
          <a:xfrm>
            <a:off x="609600" y="1752600"/>
            <a:ext cx="8229600" cy="4525963"/>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dirty="0" smtClean="0"/>
              <a:t>LO1-To </a:t>
            </a:r>
            <a:r>
              <a:rPr lang="en-US" dirty="0"/>
              <a:t>know causative parasite </a:t>
            </a:r>
          </a:p>
          <a:p>
            <a:pPr algn="l"/>
            <a:r>
              <a:rPr lang="en-US" dirty="0" smtClean="0"/>
              <a:t>LO2- </a:t>
            </a:r>
            <a:r>
              <a:rPr lang="en-US" dirty="0"/>
              <a:t>How the person get infection</a:t>
            </a:r>
          </a:p>
          <a:p>
            <a:pPr algn="l"/>
            <a:r>
              <a:rPr lang="en-US" dirty="0" smtClean="0"/>
              <a:t>LO3-Clinical </a:t>
            </a:r>
            <a:r>
              <a:rPr lang="en-US" dirty="0" err="1"/>
              <a:t>presntation</a:t>
            </a:r>
            <a:endParaRPr lang="en-US" dirty="0"/>
          </a:p>
          <a:p>
            <a:pPr algn="l"/>
            <a:r>
              <a:rPr lang="en-US" dirty="0" smtClean="0"/>
              <a:t>LO4- </a:t>
            </a:r>
            <a:r>
              <a:rPr lang="en-US" dirty="0"/>
              <a:t>Methods of diagnosis</a:t>
            </a:r>
          </a:p>
          <a:p>
            <a:pPr algn="l"/>
            <a:r>
              <a:rPr lang="en-US" dirty="0" smtClean="0"/>
              <a:t>LO5- </a:t>
            </a:r>
            <a:r>
              <a:rPr lang="en-US" dirty="0"/>
              <a:t>Methods of treatments</a:t>
            </a:r>
          </a:p>
          <a:p>
            <a:pPr algn="l"/>
            <a:r>
              <a:rPr lang="en-US" smtClean="0"/>
              <a:t>LO6- </a:t>
            </a:r>
            <a:r>
              <a:rPr lang="en-US" dirty="0"/>
              <a:t>Complications</a:t>
            </a:r>
          </a:p>
          <a:p>
            <a:pPr algn="l"/>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32985"/>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5680.png"/>
          <p:cNvPicPr/>
          <p:nvPr/>
        </p:nvPicPr>
        <p:blipFill>
          <a:blip r:embed="rId4" cstate="print"/>
          <a:stretch>
            <a:fillRect/>
          </a:stretch>
        </p:blipFill>
        <p:spPr>
          <a:xfrm>
            <a:off x="791526" y="990600"/>
            <a:ext cx="7560945" cy="5669280"/>
          </a:xfrm>
          <a:prstGeom prst="rect">
            <a:avLst/>
          </a:prstGeom>
        </p:spPr>
      </p:pic>
    </p:spTree>
    <p:extLst>
      <p:ext uri="{BB962C8B-B14F-4D97-AF65-F5344CB8AC3E}">
        <p14:creationId xmlns:p14="http://schemas.microsoft.com/office/powerpoint/2010/main" xmlns="" val="3068948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6234.png"/>
          <p:cNvPicPr/>
          <p:nvPr/>
        </p:nvPicPr>
        <p:blipFill>
          <a:blip r:embed="rId4" cstate="print"/>
          <a:stretch>
            <a:fillRect/>
          </a:stretch>
        </p:blipFill>
        <p:spPr>
          <a:xfrm>
            <a:off x="791527" y="990600"/>
            <a:ext cx="7560945" cy="5669280"/>
          </a:xfrm>
          <a:prstGeom prst="rect">
            <a:avLst/>
          </a:prstGeom>
        </p:spPr>
      </p:pic>
    </p:spTree>
    <p:extLst>
      <p:ext uri="{BB962C8B-B14F-4D97-AF65-F5344CB8AC3E}">
        <p14:creationId xmlns:p14="http://schemas.microsoft.com/office/powerpoint/2010/main" xmlns="" val="3520290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457200" y="588190"/>
            <a:ext cx="8229600" cy="1143000"/>
          </a:xfrm>
        </p:spPr>
        <p:txBody>
          <a:bodyPr/>
          <a:lstStyle/>
          <a:p>
            <a:r>
              <a:rPr lang="en-US" dirty="0"/>
              <a:t>Investigations </a:t>
            </a:r>
            <a:endParaRPr lang="ar-IQ" dirty="0"/>
          </a:p>
        </p:txBody>
      </p:sp>
      <p:sp>
        <p:nvSpPr>
          <p:cNvPr id="10" name="عنصر نائب للمحتوى 2"/>
          <p:cNvSpPr>
            <a:spLocks noGrp="1"/>
          </p:cNvSpPr>
          <p:nvPr>
            <p:ph idx="1"/>
          </p:nvPr>
        </p:nvSpPr>
        <p:spPr>
          <a:xfrm>
            <a:off x="457200" y="1600200"/>
            <a:ext cx="8229600" cy="4525963"/>
          </a:xfrm>
        </p:spPr>
        <p:txBody>
          <a:bodyPr/>
          <a:lstStyle/>
          <a:p>
            <a:pPr marL="514350" indent="-514350" algn="l" rtl="0">
              <a:buFont typeface="+mj-lt"/>
              <a:buAutoNum type="arabicPeriod"/>
            </a:pPr>
            <a:r>
              <a:rPr lang="en-US" dirty="0"/>
              <a:t>Routine blood investigations are nonspecific -25% eosinophilia </a:t>
            </a:r>
          </a:p>
          <a:p>
            <a:pPr marL="514350" indent="-514350" algn="l" rtl="0">
              <a:buFont typeface="+mj-lt"/>
              <a:buAutoNum type="arabicPeriod"/>
            </a:pPr>
            <a:r>
              <a:rPr lang="en-US" dirty="0"/>
              <a:t>Raised bilirubin </a:t>
            </a:r>
          </a:p>
          <a:p>
            <a:pPr marL="514350" indent="-514350" algn="l" rtl="0">
              <a:buFont typeface="+mj-lt"/>
              <a:buAutoNum type="arabicPeriod"/>
            </a:pPr>
            <a:r>
              <a:rPr lang="en-US" dirty="0"/>
              <a:t>ELSIA is useful in follow up to detect recurrence </a:t>
            </a:r>
          </a:p>
          <a:p>
            <a:pPr marL="514350" indent="-514350" algn="l" rtl="0">
              <a:buFont typeface="+mj-lt"/>
              <a:buAutoNum type="arabicPeriod"/>
            </a:pPr>
            <a:r>
              <a:rPr lang="en-US" dirty="0"/>
              <a:t>Cassoni intradermal test </a:t>
            </a:r>
            <a:endParaRPr lang="ar-IQ" dirty="0"/>
          </a:p>
        </p:txBody>
      </p:sp>
    </p:spTree>
    <p:extLst>
      <p:ext uri="{BB962C8B-B14F-4D97-AF65-F5344CB8AC3E}">
        <p14:creationId xmlns:p14="http://schemas.microsoft.com/office/powerpoint/2010/main" xmlns="" val="3801313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5803.png"/>
          <p:cNvPicPr/>
          <p:nvPr/>
        </p:nvPicPr>
        <p:blipFill>
          <a:blip r:embed="rId4" cstate="print"/>
          <a:stretch>
            <a:fillRect/>
          </a:stretch>
        </p:blipFill>
        <p:spPr>
          <a:xfrm>
            <a:off x="791527" y="990600"/>
            <a:ext cx="7560945" cy="5669280"/>
          </a:xfrm>
          <a:prstGeom prst="rect">
            <a:avLst/>
          </a:prstGeom>
        </p:spPr>
      </p:pic>
    </p:spTree>
    <p:extLst>
      <p:ext uri="{BB962C8B-B14F-4D97-AF65-F5344CB8AC3E}">
        <p14:creationId xmlns:p14="http://schemas.microsoft.com/office/powerpoint/2010/main" xmlns="" val="2541178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مربع نص 8"/>
          <p:cNvSpPr txBox="1"/>
          <p:nvPr/>
        </p:nvSpPr>
        <p:spPr>
          <a:xfrm>
            <a:off x="827584" y="982469"/>
            <a:ext cx="6624736" cy="646331"/>
          </a:xfrm>
          <a:prstGeom prst="rect">
            <a:avLst/>
          </a:prstGeom>
          <a:noFill/>
        </p:spPr>
        <p:txBody>
          <a:bodyPr wrap="square" rtlCol="1">
            <a:spAutoFit/>
          </a:bodyPr>
          <a:lstStyle/>
          <a:p>
            <a:pPr algn="ctr"/>
            <a:r>
              <a:rPr lang="en-US" sz="3600" dirty="0"/>
              <a:t>Treatment </a:t>
            </a:r>
            <a:endParaRPr lang="ar-IQ" sz="3600" dirty="0"/>
          </a:p>
        </p:txBody>
      </p:sp>
      <p:sp>
        <p:nvSpPr>
          <p:cNvPr id="10" name="مربع نص 9"/>
          <p:cNvSpPr txBox="1"/>
          <p:nvPr/>
        </p:nvSpPr>
        <p:spPr>
          <a:xfrm>
            <a:off x="533400" y="2204864"/>
            <a:ext cx="6324600" cy="2554545"/>
          </a:xfrm>
          <a:prstGeom prst="rect">
            <a:avLst/>
          </a:prstGeom>
          <a:noFill/>
        </p:spPr>
        <p:txBody>
          <a:bodyPr wrap="square" rtlCol="1">
            <a:spAutoFit/>
          </a:bodyPr>
          <a:lstStyle/>
          <a:p>
            <a:pPr marL="285750" indent="-285750" algn="l" rtl="0">
              <a:buFont typeface="Wingdings" panose="05000000000000000000" pitchFamily="2" charset="2"/>
              <a:buChar char="Ø"/>
            </a:pPr>
            <a:r>
              <a:rPr lang="en-US" sz="3200" dirty="0"/>
              <a:t>Medical </a:t>
            </a:r>
          </a:p>
          <a:p>
            <a:pPr marL="285750" indent="-285750" algn="l" rtl="0">
              <a:buFont typeface="Wingdings" panose="05000000000000000000" pitchFamily="2" charset="2"/>
              <a:buChar char="Ø"/>
            </a:pPr>
            <a:r>
              <a:rPr lang="en-US" sz="3200" dirty="0"/>
              <a:t>Surgical </a:t>
            </a:r>
          </a:p>
          <a:p>
            <a:pPr marL="285750" indent="-285750" algn="l" rtl="0">
              <a:buFont typeface="Wingdings" panose="05000000000000000000" pitchFamily="2" charset="2"/>
              <a:buChar char="Ø"/>
            </a:pPr>
            <a:r>
              <a:rPr lang="en-US" sz="3200" dirty="0"/>
              <a:t>Pair ( percutaneous aspiration , injection ,aspiration )</a:t>
            </a:r>
          </a:p>
          <a:p>
            <a:pPr marL="285750" indent="-285750" algn="l" rtl="0">
              <a:buFont typeface="Wingdings" panose="05000000000000000000" pitchFamily="2" charset="2"/>
              <a:buChar char="Ø"/>
            </a:pPr>
            <a:r>
              <a:rPr lang="en-US" sz="3200" dirty="0"/>
              <a:t>Endoscopic </a:t>
            </a:r>
            <a:endParaRPr lang="ar-IQ" sz="3200" dirty="0"/>
          </a:p>
        </p:txBody>
      </p:sp>
    </p:spTree>
    <p:extLst>
      <p:ext uri="{BB962C8B-B14F-4D97-AF65-F5344CB8AC3E}">
        <p14:creationId xmlns:p14="http://schemas.microsoft.com/office/powerpoint/2010/main" xmlns="" val="4173079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457200" y="547523"/>
            <a:ext cx="8229600" cy="1143000"/>
          </a:xfrm>
        </p:spPr>
        <p:txBody>
          <a:bodyPr/>
          <a:lstStyle/>
          <a:p>
            <a:r>
              <a:rPr lang="en-US" dirty="0"/>
              <a:t>Medical treatment</a:t>
            </a:r>
            <a:endParaRPr lang="ar-IQ" dirty="0"/>
          </a:p>
        </p:txBody>
      </p:sp>
      <p:sp>
        <p:nvSpPr>
          <p:cNvPr id="10" name="عنصر نائب للمحتوى 2"/>
          <p:cNvSpPr>
            <a:spLocks noGrp="1"/>
          </p:cNvSpPr>
          <p:nvPr>
            <p:ph idx="1"/>
          </p:nvPr>
        </p:nvSpPr>
        <p:spPr>
          <a:xfrm>
            <a:off x="457200" y="1524000"/>
            <a:ext cx="8229600" cy="4525963"/>
          </a:xfrm>
        </p:spPr>
        <p:txBody>
          <a:bodyPr>
            <a:normAutofit/>
          </a:bodyPr>
          <a:lstStyle/>
          <a:p>
            <a:pPr marL="0" indent="0" algn="l" rtl="0">
              <a:buNone/>
            </a:pPr>
            <a:r>
              <a:rPr lang="en-US" dirty="0"/>
              <a:t>Indications</a:t>
            </a:r>
          </a:p>
          <a:p>
            <a:pPr marL="0" indent="0" algn="l" rtl="0">
              <a:buNone/>
            </a:pPr>
            <a:r>
              <a:rPr lang="en-US" dirty="0"/>
              <a:t>1- Small cysts </a:t>
            </a:r>
          </a:p>
          <a:p>
            <a:pPr marL="0" indent="0" algn="l" rtl="0">
              <a:buNone/>
            </a:pPr>
            <a:r>
              <a:rPr lang="en-US" dirty="0"/>
              <a:t>2-Un operable cyst because of location or medical diseases </a:t>
            </a:r>
          </a:p>
          <a:p>
            <a:pPr marL="0" indent="0" algn="l" rtl="0">
              <a:buNone/>
            </a:pPr>
            <a:r>
              <a:rPr lang="en-US" dirty="0"/>
              <a:t>3- peritoneal cyst</a:t>
            </a:r>
          </a:p>
          <a:p>
            <a:pPr marL="0" indent="0" algn="l" rtl="0">
              <a:buNone/>
            </a:pPr>
            <a:r>
              <a:rPr lang="en-US" dirty="0"/>
              <a:t>4- Multiple cysts</a:t>
            </a:r>
          </a:p>
          <a:p>
            <a:pPr marL="0" indent="0" algn="l" rtl="0">
              <a:buNone/>
            </a:pPr>
            <a:r>
              <a:rPr lang="en-US" dirty="0"/>
              <a:t> 5- Unfit patient to surgery due to medical diseases </a:t>
            </a:r>
          </a:p>
          <a:p>
            <a:pPr marL="0" indent="0" algn="l" rtl="0">
              <a:buNone/>
            </a:pPr>
            <a:r>
              <a:rPr lang="en-US" b="1" dirty="0"/>
              <a:t>Contraindications</a:t>
            </a:r>
            <a:r>
              <a:rPr lang="en-US" dirty="0"/>
              <a:t> </a:t>
            </a:r>
          </a:p>
          <a:p>
            <a:pPr marL="0" indent="0" algn="l" rtl="0">
              <a:buNone/>
            </a:pPr>
            <a:r>
              <a:rPr lang="en-US" dirty="0"/>
              <a:t>1-early pregnancy </a:t>
            </a:r>
          </a:p>
          <a:p>
            <a:pPr marL="0" indent="0" algn="l" rtl="0">
              <a:buNone/>
            </a:pPr>
            <a:r>
              <a:rPr lang="en-US" dirty="0"/>
              <a:t>2- chronic hepatic disease </a:t>
            </a:r>
          </a:p>
          <a:p>
            <a:pPr marL="0" indent="0" algn="l" rtl="0">
              <a:buNone/>
            </a:pPr>
            <a:r>
              <a:rPr lang="en-US" dirty="0"/>
              <a:t>3- large cyst with risk of rupture </a:t>
            </a:r>
          </a:p>
          <a:p>
            <a:pPr marL="0" indent="0" algn="l" rtl="0">
              <a:buNone/>
            </a:pPr>
            <a:r>
              <a:rPr lang="en-US" dirty="0"/>
              <a:t>4- calcified cyst </a:t>
            </a:r>
            <a:endParaRPr lang="ar-IQ" dirty="0"/>
          </a:p>
        </p:txBody>
      </p:sp>
    </p:spTree>
    <p:extLst>
      <p:ext uri="{BB962C8B-B14F-4D97-AF65-F5344CB8AC3E}">
        <p14:creationId xmlns:p14="http://schemas.microsoft.com/office/powerpoint/2010/main" xmlns="" val="1546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صر نائب للمحتوى 2"/>
          <p:cNvSpPr>
            <a:spLocks noGrp="1"/>
          </p:cNvSpPr>
          <p:nvPr>
            <p:ph idx="1"/>
          </p:nvPr>
        </p:nvSpPr>
        <p:spPr>
          <a:xfrm>
            <a:off x="152400" y="1600200"/>
            <a:ext cx="8534400" cy="4525963"/>
          </a:xfrm>
        </p:spPr>
        <p:txBody>
          <a:bodyPr/>
          <a:lstStyle/>
          <a:p>
            <a:pPr algn="l" rtl="0">
              <a:buFont typeface="Wingdings" panose="05000000000000000000" pitchFamily="2" charset="2"/>
              <a:buChar char="Ø"/>
            </a:pPr>
            <a:r>
              <a:rPr lang="en-US" dirty="0"/>
              <a:t>Medical T/T </a:t>
            </a:r>
          </a:p>
          <a:p>
            <a:pPr algn="l" rtl="0">
              <a:buFont typeface="Wingdings" panose="05000000000000000000" pitchFamily="2" charset="2"/>
              <a:buChar char="Ø"/>
            </a:pPr>
            <a:r>
              <a:rPr lang="en-US" dirty="0" err="1"/>
              <a:t>Mebendazole</a:t>
            </a:r>
            <a:r>
              <a:rPr lang="en-US" dirty="0"/>
              <a:t> (3-6 months orally in dosages of 40-50 mg /kg /d)</a:t>
            </a:r>
          </a:p>
          <a:p>
            <a:pPr algn="l" rtl="0">
              <a:buFont typeface="Wingdings" panose="05000000000000000000" pitchFamily="2" charset="2"/>
              <a:buChar char="Ø"/>
            </a:pPr>
            <a:r>
              <a:rPr lang="en-US" dirty="0" err="1"/>
              <a:t>albendazole</a:t>
            </a:r>
            <a:r>
              <a:rPr lang="en-US" dirty="0"/>
              <a:t> (10-15 mg /kg/d  orally 3-6 months with intervals of 14 days )</a:t>
            </a:r>
            <a:endParaRPr lang="ar-IQ" dirty="0"/>
          </a:p>
        </p:txBody>
      </p:sp>
    </p:spTree>
    <p:extLst>
      <p:ext uri="{BB962C8B-B14F-4D97-AF65-F5344CB8AC3E}">
        <p14:creationId xmlns:p14="http://schemas.microsoft.com/office/powerpoint/2010/main" xmlns="" val="749614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7211.png"/>
          <p:cNvPicPr/>
          <p:nvPr/>
        </p:nvPicPr>
        <p:blipFill>
          <a:blip r:embed="rId4" cstate="print"/>
          <a:stretch>
            <a:fillRect/>
          </a:stretch>
        </p:blipFill>
        <p:spPr>
          <a:xfrm>
            <a:off x="791526" y="834887"/>
            <a:ext cx="7560945" cy="5565913"/>
          </a:xfrm>
          <a:prstGeom prst="rect">
            <a:avLst/>
          </a:prstGeom>
        </p:spPr>
      </p:pic>
    </p:spTree>
    <p:extLst>
      <p:ext uri="{BB962C8B-B14F-4D97-AF65-F5344CB8AC3E}">
        <p14:creationId xmlns:p14="http://schemas.microsoft.com/office/powerpoint/2010/main" xmlns="" val="3664323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7722.png"/>
          <p:cNvPicPr/>
          <p:nvPr/>
        </p:nvPicPr>
        <p:blipFill>
          <a:blip r:embed="rId4" cstate="print"/>
          <a:stretch>
            <a:fillRect/>
          </a:stretch>
        </p:blipFill>
        <p:spPr>
          <a:xfrm>
            <a:off x="791527" y="826273"/>
            <a:ext cx="7560945" cy="4812527"/>
          </a:xfrm>
          <a:prstGeom prst="rect">
            <a:avLst/>
          </a:prstGeom>
        </p:spPr>
      </p:pic>
    </p:spTree>
    <p:extLst>
      <p:ext uri="{BB962C8B-B14F-4D97-AF65-F5344CB8AC3E}">
        <p14:creationId xmlns:p14="http://schemas.microsoft.com/office/powerpoint/2010/main" xmlns="" val="704543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2" name="Title 1">
            <a:extLst>
              <a:ext uri="{FF2B5EF4-FFF2-40B4-BE49-F238E27FC236}">
                <a16:creationId xmlns:a16="http://schemas.microsoft.com/office/drawing/2014/main" xmlns="" id="{899B826D-D63E-4390-90EF-913CE6859D9D}"/>
              </a:ext>
            </a:extLst>
          </p:cNvPr>
          <p:cNvSpPr>
            <a:spLocks noGrp="1"/>
          </p:cNvSpPr>
          <p:nvPr>
            <p:ph type="title"/>
          </p:nvPr>
        </p:nvSpPr>
        <p:spPr>
          <a:xfrm>
            <a:off x="628650" y="808037"/>
            <a:ext cx="7886700" cy="1325563"/>
          </a:xfrm>
        </p:spPr>
        <p:txBody>
          <a:bodyPr/>
          <a:lstStyle/>
          <a:p>
            <a:r>
              <a:rPr lang="en-US" dirty="0"/>
              <a:t>         </a:t>
            </a:r>
            <a:r>
              <a:rPr lang="en-US" dirty="0" err="1"/>
              <a:t>Scolicidal</a:t>
            </a:r>
            <a:r>
              <a:rPr lang="en-US" dirty="0"/>
              <a:t> Agents</a:t>
            </a:r>
          </a:p>
        </p:txBody>
      </p:sp>
      <p:sp>
        <p:nvSpPr>
          <p:cNvPr id="3" name="Content Placeholder 2">
            <a:extLst>
              <a:ext uri="{FF2B5EF4-FFF2-40B4-BE49-F238E27FC236}">
                <a16:creationId xmlns:a16="http://schemas.microsoft.com/office/drawing/2014/main" xmlns="" id="{F11736F5-CF9D-40A8-B491-69483E31449C}"/>
              </a:ext>
            </a:extLst>
          </p:cNvPr>
          <p:cNvSpPr>
            <a:spLocks noGrp="1"/>
          </p:cNvSpPr>
          <p:nvPr>
            <p:ph idx="1"/>
          </p:nvPr>
        </p:nvSpPr>
        <p:spPr>
          <a:xfrm>
            <a:off x="628650" y="2180121"/>
            <a:ext cx="7886700" cy="4296879"/>
          </a:xfrm>
        </p:spPr>
        <p:txBody>
          <a:bodyPr/>
          <a:lstStyle/>
          <a:p>
            <a:r>
              <a:rPr lang="en-US" dirty="0"/>
              <a:t>1- 95% alcohol</a:t>
            </a:r>
          </a:p>
          <a:p>
            <a:r>
              <a:rPr lang="en-US" dirty="0"/>
              <a:t>2- Hypertonic saline</a:t>
            </a:r>
          </a:p>
          <a:p>
            <a:r>
              <a:rPr lang="en-US" dirty="0"/>
              <a:t>3-3% hydrogen peroxide</a:t>
            </a:r>
          </a:p>
          <a:p>
            <a:r>
              <a:rPr lang="en-US" dirty="0"/>
              <a:t>4- Betadine</a:t>
            </a:r>
          </a:p>
        </p:txBody>
      </p:sp>
    </p:spTree>
    <p:extLst>
      <p:ext uri="{BB962C8B-B14F-4D97-AF65-F5344CB8AC3E}">
        <p14:creationId xmlns:p14="http://schemas.microsoft.com/office/powerpoint/2010/main" xmlns="" val="286995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Scientific Research</a:t>
              </a: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txBox="1">
            <a:spLocks/>
          </p:cNvSpPr>
          <p:nvPr/>
        </p:nvSpPr>
        <p:spPr>
          <a:xfrm>
            <a:off x="-990600" y="855779"/>
            <a:ext cx="8208912"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3600" b="1" dirty="0">
                <a:latin typeface="+mn-lt"/>
              </a:rPr>
              <a:t>1.Echinococcus </a:t>
            </a:r>
            <a:r>
              <a:rPr lang="en-US" sz="3600" b="1" dirty="0" err="1">
                <a:latin typeface="+mn-lt"/>
              </a:rPr>
              <a:t>graunulosus</a:t>
            </a:r>
            <a:r>
              <a:rPr lang="en-US" sz="3600" b="1" dirty="0">
                <a:latin typeface="+mn-lt"/>
              </a:rPr>
              <a:t> </a:t>
            </a:r>
          </a:p>
          <a:p>
            <a:r>
              <a:rPr lang="en-US" sz="3600" b="1" dirty="0">
                <a:latin typeface="+mn-lt"/>
              </a:rPr>
              <a:t>Cystic </a:t>
            </a:r>
            <a:r>
              <a:rPr lang="en-US" sz="3600" b="1" i="1" dirty="0">
                <a:latin typeface="+mn-lt"/>
              </a:rPr>
              <a:t>Echinococcosis </a:t>
            </a:r>
            <a:endParaRPr lang="ar-IQ" sz="3600" b="1" i="1" dirty="0">
              <a:latin typeface="+mn-lt"/>
            </a:endParaRPr>
          </a:p>
        </p:txBody>
      </p:sp>
      <p:sp>
        <p:nvSpPr>
          <p:cNvPr id="10" name="عنصر نائب للمحتوى 2"/>
          <p:cNvSpPr txBox="1">
            <a:spLocks/>
          </p:cNvSpPr>
          <p:nvPr/>
        </p:nvSpPr>
        <p:spPr>
          <a:xfrm>
            <a:off x="305950" y="1998779"/>
            <a:ext cx="8229600" cy="1108720"/>
          </a:xfrm>
          <a:prstGeom prst="rect">
            <a:avLst/>
          </a:prstGeom>
        </p:spPr>
        <p:txBody>
          <a:bodyPr vert="horz" lIns="91440" tIns="45720" rIns="91440" bIns="45720" rtlCol="1">
            <a:normAutofit fontScale="25000" lnSpcReduction="20000"/>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Font typeface="Arial" panose="020B0604020202020204" pitchFamily="34" charset="0"/>
              <a:buNone/>
            </a:pPr>
            <a:r>
              <a:rPr lang="en-US" sz="14400" b="1" dirty="0"/>
              <a:t>2.</a:t>
            </a:r>
            <a:r>
              <a:rPr lang="en-US" sz="14400" dirty="0"/>
              <a:t> </a:t>
            </a:r>
            <a:r>
              <a:rPr lang="en-US" sz="14400" b="1" dirty="0" err="1"/>
              <a:t>Echinococcus</a:t>
            </a:r>
            <a:r>
              <a:rPr lang="en-US" sz="14400" dirty="0"/>
              <a:t>  </a:t>
            </a:r>
            <a:r>
              <a:rPr lang="en-US" sz="14400" b="1" dirty="0" err="1"/>
              <a:t>Multilocularis</a:t>
            </a:r>
            <a:r>
              <a:rPr lang="en-US" sz="14400" dirty="0"/>
              <a:t> </a:t>
            </a:r>
          </a:p>
          <a:p>
            <a:pPr marL="0" indent="0" algn="l">
              <a:buFont typeface="Arial" panose="020B0604020202020204" pitchFamily="34" charset="0"/>
              <a:buNone/>
            </a:pPr>
            <a:r>
              <a:rPr lang="en-US" sz="14400" dirty="0"/>
              <a:t>    </a:t>
            </a:r>
            <a:r>
              <a:rPr lang="en-US" sz="14400" b="1" dirty="0"/>
              <a:t>Alveolar</a:t>
            </a:r>
            <a:r>
              <a:rPr lang="en-US" sz="14400" dirty="0"/>
              <a:t> </a:t>
            </a:r>
            <a:r>
              <a:rPr lang="en-US" sz="14400" b="1" dirty="0"/>
              <a:t>Echinococcosis </a:t>
            </a:r>
          </a:p>
          <a:p>
            <a:pPr marL="0" indent="0">
              <a:buFont typeface="Arial" panose="020B0604020202020204" pitchFamily="34" charset="0"/>
              <a:buNone/>
            </a:pPr>
            <a:r>
              <a:rPr lang="en-US" dirty="0"/>
              <a:t> </a:t>
            </a:r>
            <a:endParaRPr lang="ar-IQ" dirty="0"/>
          </a:p>
        </p:txBody>
      </p:sp>
      <p:sp>
        <p:nvSpPr>
          <p:cNvPr id="11" name="مربع نص 10"/>
          <p:cNvSpPr txBox="1"/>
          <p:nvPr/>
        </p:nvSpPr>
        <p:spPr>
          <a:xfrm>
            <a:off x="377552" y="3277884"/>
            <a:ext cx="8280920" cy="1138773"/>
          </a:xfrm>
          <a:prstGeom prst="rect">
            <a:avLst/>
          </a:prstGeom>
          <a:noFill/>
        </p:spPr>
        <p:txBody>
          <a:bodyPr wrap="square" rtlCol="1">
            <a:spAutoFit/>
          </a:bodyPr>
          <a:lstStyle/>
          <a:p>
            <a:pPr algn="l"/>
            <a:r>
              <a:rPr lang="en-US" sz="3200" b="1" dirty="0"/>
              <a:t>3.E.Vogeli</a:t>
            </a:r>
          </a:p>
          <a:p>
            <a:pPr algn="l"/>
            <a:r>
              <a:rPr lang="en-US" sz="3200" dirty="0"/>
              <a:t> </a:t>
            </a:r>
            <a:r>
              <a:rPr lang="en-US" sz="3600" b="1" dirty="0"/>
              <a:t>polycystic hydatid </a:t>
            </a:r>
            <a:endParaRPr lang="ar-IQ" sz="3600" b="1"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46176" y="4331840"/>
            <a:ext cx="3337248" cy="2502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7620.png"/>
          <p:cNvPicPr/>
          <p:nvPr/>
        </p:nvPicPr>
        <p:blipFill>
          <a:blip r:embed="rId4" cstate="print"/>
          <a:stretch>
            <a:fillRect/>
          </a:stretch>
        </p:blipFill>
        <p:spPr>
          <a:xfrm>
            <a:off x="714995" y="1138731"/>
            <a:ext cx="7560945" cy="5196840"/>
          </a:xfrm>
          <a:prstGeom prst="rect">
            <a:avLst/>
          </a:prstGeom>
        </p:spPr>
      </p:pic>
      <p:sp>
        <p:nvSpPr>
          <p:cNvPr id="3" name="TextBox 2">
            <a:extLst>
              <a:ext uri="{FF2B5EF4-FFF2-40B4-BE49-F238E27FC236}">
                <a16:creationId xmlns:a16="http://schemas.microsoft.com/office/drawing/2014/main" xmlns="" id="{B37AFA3C-95CD-42C0-9AAD-3B1BBC316715}"/>
              </a:ext>
            </a:extLst>
          </p:cNvPr>
          <p:cNvSpPr txBox="1"/>
          <p:nvPr/>
        </p:nvSpPr>
        <p:spPr>
          <a:xfrm>
            <a:off x="1905000" y="4611273"/>
            <a:ext cx="4877464" cy="1107996"/>
          </a:xfrm>
          <a:prstGeom prst="rect">
            <a:avLst/>
          </a:prstGeom>
          <a:noFill/>
        </p:spPr>
        <p:txBody>
          <a:bodyPr wrap="square" rtlCol="0">
            <a:spAutoFit/>
          </a:bodyPr>
          <a:lstStyle/>
          <a:p>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a:t>
            </a:r>
          </a:p>
        </p:txBody>
      </p:sp>
    </p:spTree>
    <p:extLst>
      <p:ext uri="{BB962C8B-B14F-4D97-AF65-F5344CB8AC3E}">
        <p14:creationId xmlns:p14="http://schemas.microsoft.com/office/powerpoint/2010/main" xmlns="" val="2061964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7823.png"/>
          <p:cNvPicPr/>
          <p:nvPr/>
        </p:nvPicPr>
        <p:blipFill>
          <a:blip r:embed="rId4" cstate="print"/>
          <a:stretch>
            <a:fillRect/>
          </a:stretch>
        </p:blipFill>
        <p:spPr>
          <a:xfrm>
            <a:off x="791527" y="914400"/>
            <a:ext cx="7560945" cy="5273040"/>
          </a:xfrm>
          <a:prstGeom prst="rect">
            <a:avLst/>
          </a:prstGeom>
        </p:spPr>
      </p:pic>
    </p:spTree>
    <p:extLst>
      <p:ext uri="{BB962C8B-B14F-4D97-AF65-F5344CB8AC3E}">
        <p14:creationId xmlns:p14="http://schemas.microsoft.com/office/powerpoint/2010/main" xmlns="" val="1302745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8150.png"/>
          <p:cNvPicPr/>
          <p:nvPr/>
        </p:nvPicPr>
        <p:blipFill>
          <a:blip r:embed="rId4" cstate="print"/>
          <a:stretch>
            <a:fillRect/>
          </a:stretch>
        </p:blipFill>
        <p:spPr>
          <a:xfrm>
            <a:off x="791527" y="1219200"/>
            <a:ext cx="7560945" cy="5044440"/>
          </a:xfrm>
          <a:prstGeom prst="rect">
            <a:avLst/>
          </a:prstGeom>
        </p:spPr>
      </p:pic>
    </p:spTree>
    <p:extLst>
      <p:ext uri="{BB962C8B-B14F-4D97-AF65-F5344CB8AC3E}">
        <p14:creationId xmlns:p14="http://schemas.microsoft.com/office/powerpoint/2010/main" xmlns="" val="125311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8250.png"/>
          <p:cNvPicPr/>
          <p:nvPr/>
        </p:nvPicPr>
        <p:blipFill>
          <a:blip r:embed="rId4" cstate="print"/>
          <a:stretch>
            <a:fillRect/>
          </a:stretch>
        </p:blipFill>
        <p:spPr>
          <a:xfrm>
            <a:off x="791527" y="1066800"/>
            <a:ext cx="7560945" cy="5196840"/>
          </a:xfrm>
          <a:prstGeom prst="rect">
            <a:avLst/>
          </a:prstGeom>
        </p:spPr>
      </p:pic>
    </p:spTree>
    <p:extLst>
      <p:ext uri="{BB962C8B-B14F-4D97-AF65-F5344CB8AC3E}">
        <p14:creationId xmlns:p14="http://schemas.microsoft.com/office/powerpoint/2010/main" xmlns="" val="4004056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Tree>
    <p:extLst>
      <p:ext uri="{BB962C8B-B14F-4D97-AF65-F5344CB8AC3E}">
        <p14:creationId xmlns:p14="http://schemas.microsoft.com/office/powerpoint/2010/main" xmlns="" val="375227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Scientific Research</a:t>
              </a: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5556" y="1066800"/>
            <a:ext cx="7992887" cy="5577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11103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Scientific Research</a:t>
              </a: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0137.png"/>
          <p:cNvPicPr>
            <a:picLocks noGrp="1"/>
          </p:cNvPicPr>
          <p:nvPr>
            <p:ph idx="1"/>
          </p:nvPr>
        </p:nvPicPr>
        <p:blipFill>
          <a:blip r:embed="rId4" cstate="print"/>
          <a:stretch>
            <a:fillRect/>
          </a:stretch>
        </p:blipFill>
        <p:spPr>
          <a:xfrm>
            <a:off x="323528" y="404664"/>
            <a:ext cx="8424935" cy="5721499"/>
          </a:xfrm>
          <a:prstGeom prst="rect">
            <a:avLst/>
          </a:prstGeom>
        </p:spPr>
      </p:pic>
    </p:spTree>
    <p:extLst>
      <p:ext uri="{BB962C8B-B14F-4D97-AF65-F5344CB8AC3E}">
        <p14:creationId xmlns:p14="http://schemas.microsoft.com/office/powerpoint/2010/main" xmlns="" val="178694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Scientific Research</a:t>
              </a: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0569.png"/>
          <p:cNvPicPr/>
          <p:nvPr/>
        </p:nvPicPr>
        <p:blipFill>
          <a:blip r:embed="rId4" cstate="print"/>
          <a:stretch>
            <a:fillRect/>
          </a:stretch>
        </p:blipFill>
        <p:spPr>
          <a:xfrm>
            <a:off x="791527" y="594360"/>
            <a:ext cx="7560945" cy="5669280"/>
          </a:xfrm>
          <a:prstGeom prst="rect">
            <a:avLst/>
          </a:prstGeom>
        </p:spPr>
      </p:pic>
    </p:spTree>
    <p:extLst>
      <p:ext uri="{BB962C8B-B14F-4D97-AF65-F5344CB8AC3E}">
        <p14:creationId xmlns:p14="http://schemas.microsoft.com/office/powerpoint/2010/main" xmlns="" val="120792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0803.png"/>
          <p:cNvPicPr/>
          <p:nvPr/>
        </p:nvPicPr>
        <p:blipFill>
          <a:blip r:embed="rId4" cstate="print"/>
          <a:stretch>
            <a:fillRect/>
          </a:stretch>
        </p:blipFill>
        <p:spPr>
          <a:xfrm>
            <a:off x="791526" y="914400"/>
            <a:ext cx="7560945" cy="5669280"/>
          </a:xfrm>
          <a:prstGeom prst="rect">
            <a:avLst/>
          </a:prstGeom>
        </p:spPr>
      </p:pic>
    </p:spTree>
    <p:extLst>
      <p:ext uri="{BB962C8B-B14F-4D97-AF65-F5344CB8AC3E}">
        <p14:creationId xmlns:p14="http://schemas.microsoft.com/office/powerpoint/2010/main" xmlns="" val="214134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sp>
        <p:nvSpPr>
          <p:cNvPr id="9" name="عنوان 1"/>
          <p:cNvSpPr>
            <a:spLocks noGrp="1"/>
          </p:cNvSpPr>
          <p:nvPr>
            <p:ph type="title"/>
          </p:nvPr>
        </p:nvSpPr>
        <p:spPr>
          <a:xfrm>
            <a:off x="380999" y="695740"/>
            <a:ext cx="8229600" cy="1143000"/>
          </a:xfrm>
        </p:spPr>
        <p:txBody>
          <a:bodyPr/>
          <a:lstStyle/>
          <a:p>
            <a:r>
              <a:rPr lang="en-US" dirty="0"/>
              <a:t>Life cycle </a:t>
            </a:r>
            <a:endParaRPr lang="ar-IQ" dirty="0"/>
          </a:p>
        </p:txBody>
      </p:sp>
      <p:sp>
        <p:nvSpPr>
          <p:cNvPr id="10" name="عنصر نائب للمحتوى 2"/>
          <p:cNvSpPr>
            <a:spLocks noGrp="1"/>
          </p:cNvSpPr>
          <p:nvPr>
            <p:ph idx="1"/>
          </p:nvPr>
        </p:nvSpPr>
        <p:spPr>
          <a:xfrm>
            <a:off x="380999" y="2021302"/>
            <a:ext cx="8229600" cy="4525963"/>
          </a:xfrm>
        </p:spPr>
        <p:txBody>
          <a:bodyPr/>
          <a:lstStyle/>
          <a:p>
            <a:pPr algn="l" rtl="0">
              <a:buFont typeface="Wingdings" panose="05000000000000000000" pitchFamily="2" charset="2"/>
              <a:buChar char="Ø"/>
            </a:pPr>
            <a:r>
              <a:rPr lang="en-US" dirty="0"/>
              <a:t>Definitive host :dog &amp; other canine </a:t>
            </a:r>
          </a:p>
          <a:p>
            <a:pPr algn="l" rtl="0">
              <a:buFont typeface="Wingdings" panose="05000000000000000000" pitchFamily="2" charset="2"/>
              <a:buChar char="Ø"/>
            </a:pPr>
            <a:r>
              <a:rPr lang="en-US" dirty="0"/>
              <a:t>Intermediate host : sheep ,cattle , camel </a:t>
            </a:r>
          </a:p>
          <a:p>
            <a:pPr algn="l" rtl="0">
              <a:buFont typeface="Wingdings" panose="05000000000000000000" pitchFamily="2" charset="2"/>
              <a:buChar char="Ø"/>
            </a:pPr>
            <a:r>
              <a:rPr lang="en-US" dirty="0"/>
              <a:t>Human – accidental host </a:t>
            </a:r>
          </a:p>
          <a:p>
            <a:pPr algn="l" rtl="0">
              <a:buFont typeface="Wingdings" panose="05000000000000000000" pitchFamily="2" charset="2"/>
              <a:buChar char="Ø"/>
            </a:pPr>
            <a:r>
              <a:rPr lang="en-US" dirty="0"/>
              <a:t>Infective stage: egg( gravid proglottid) </a:t>
            </a:r>
          </a:p>
          <a:p>
            <a:pPr algn="l" rtl="0">
              <a:buFont typeface="Wingdings" panose="05000000000000000000" pitchFamily="2" charset="2"/>
              <a:buChar char="Ø"/>
            </a:pPr>
            <a:r>
              <a:rPr lang="en-US" dirty="0"/>
              <a:t>MAN IS DEAD END HOST </a:t>
            </a:r>
            <a:endParaRPr lang="ar-IQ" dirty="0"/>
          </a:p>
        </p:txBody>
      </p:sp>
    </p:spTree>
    <p:extLst>
      <p:ext uri="{BB962C8B-B14F-4D97-AF65-F5344CB8AC3E}">
        <p14:creationId xmlns:p14="http://schemas.microsoft.com/office/powerpoint/2010/main" xmlns="" val="2679916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85800"/>
            <a:chOff x="0" y="1"/>
            <a:chExt cx="9144000" cy="685800"/>
          </a:xfrm>
        </p:grpSpPr>
        <p:sp>
          <p:nvSpPr>
            <p:cNvPr id="5" name="Rectangle 4"/>
            <p:cNvSpPr/>
            <p:nvPr/>
          </p:nvSpPr>
          <p:spPr>
            <a:xfrm>
              <a:off x="0" y="1"/>
              <a:ext cx="9144000" cy="652814"/>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Subtitle 4"/>
            <p:cNvSpPr txBox="1">
              <a:spLocks/>
            </p:cNvSpPr>
            <p:nvPr/>
          </p:nvSpPr>
          <p:spPr>
            <a:xfrm>
              <a:off x="6248400" y="1"/>
              <a:ext cx="2817223" cy="547522"/>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600" kern="0" dirty="0">
                  <a:solidFill>
                    <a:srgbClr val="002060"/>
                  </a:solidFill>
                  <a:latin typeface="Berlin Sans FB Demi" panose="020E0802020502020306" pitchFamily="34" charset="0"/>
                </a:rPr>
                <a:t>Ministry of higher Education                                     and </a:t>
              </a:r>
              <a:r>
                <a:rPr lang="en-US" sz="1600" kern="0">
                  <a:solidFill>
                    <a:srgbClr val="002060"/>
                  </a:solidFill>
                  <a:latin typeface="Berlin Sans FB Demi" panose="020E0802020502020306" pitchFamily="34" charset="0"/>
                </a:rPr>
                <a:t>Scientific Research</a:t>
              </a:r>
              <a:endParaRPr lang="en-US" sz="1600" kern="0" dirty="0">
                <a:solidFill>
                  <a:srgbClr val="002060"/>
                </a:solidFill>
                <a:latin typeface="Berlin Sans FB Demi" panose="020E0802020502020306" pitchFamily="34" charset="0"/>
              </a:endParaRPr>
            </a:p>
          </p:txBody>
        </p:sp>
        <p:sp>
          <p:nvSpPr>
            <p:cNvPr id="7" name="Subtitle 4"/>
            <p:cNvSpPr txBox="1">
              <a:spLocks/>
            </p:cNvSpPr>
            <p:nvPr/>
          </p:nvSpPr>
          <p:spPr>
            <a:xfrm>
              <a:off x="16932" y="76200"/>
              <a:ext cx="3259667" cy="526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pPr>
              <a:r>
                <a:rPr lang="en-US" sz="1200" dirty="0">
                  <a:solidFill>
                    <a:srgbClr val="002060"/>
                  </a:solidFill>
                  <a:latin typeface="Berlin Sans FB Demi" panose="020E0802020502020306" pitchFamily="34" charset="0"/>
                </a:rPr>
                <a:t>University of </a:t>
              </a:r>
              <a:r>
                <a:rPr lang="en-US" sz="1200" dirty="0" err="1">
                  <a:solidFill>
                    <a:srgbClr val="002060"/>
                  </a:solidFill>
                  <a:latin typeface="Berlin Sans FB Demi" panose="020E0802020502020306" pitchFamily="34" charset="0"/>
                </a:rPr>
                <a:t>Basrah</a:t>
              </a:r>
              <a:r>
                <a:rPr lang="en-US" sz="1200" dirty="0">
                  <a:solidFill>
                    <a:srgbClr val="002060"/>
                  </a:solidFill>
                  <a:latin typeface="Berlin Sans FB Demi" panose="020E0802020502020306" pitchFamily="34" charset="0"/>
                </a:rPr>
                <a:t>                Al-</a:t>
              </a:r>
              <a:r>
                <a:rPr lang="en-US" sz="1200" dirty="0" err="1">
                  <a:solidFill>
                    <a:srgbClr val="002060"/>
                  </a:solidFill>
                  <a:latin typeface="Berlin Sans FB Demi" panose="020E0802020502020306" pitchFamily="34" charset="0"/>
                </a:rPr>
                <a:t>zahraa</a:t>
              </a:r>
              <a:r>
                <a:rPr lang="en-US" sz="1200" dirty="0">
                  <a:solidFill>
                    <a:srgbClr val="002060"/>
                  </a:solidFill>
                  <a:latin typeface="Berlin Sans FB Demi" panose="020E0802020502020306" pitchFamily="34" charset="0"/>
                </a:rPr>
                <a:t> medical college</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4375" b="93047" l="0" r="100000"/>
                      </a14:imgEffect>
                    </a14:imgLayer>
                  </a14:imgProps>
                </a:ext>
                <a:ext uri="{28A0092B-C50C-407E-A947-70E740481C1C}">
                  <a14:useLocalDpi xmlns:a14="http://schemas.microsoft.com/office/drawing/2010/main" xmlns="" val="0"/>
                </a:ext>
              </a:extLst>
            </a:blip>
            <a:srcRect t="13863" b="16439"/>
            <a:stretch/>
          </p:blipFill>
          <p:spPr>
            <a:xfrm>
              <a:off x="4114800" y="1"/>
              <a:ext cx="761999" cy="685800"/>
            </a:xfrm>
            <a:prstGeom prst="rect">
              <a:avLst/>
            </a:prstGeom>
          </p:spPr>
        </p:pic>
      </p:grpSp>
      <p:pic>
        <p:nvPicPr>
          <p:cNvPr id="9" name="Drawing 0" descr="image1611137951274.png"/>
          <p:cNvPicPr/>
          <p:nvPr/>
        </p:nvPicPr>
        <p:blipFill>
          <a:blip r:embed="rId4" cstate="print"/>
          <a:stretch>
            <a:fillRect/>
          </a:stretch>
        </p:blipFill>
        <p:spPr>
          <a:xfrm>
            <a:off x="609600" y="914400"/>
            <a:ext cx="7560945" cy="5669280"/>
          </a:xfrm>
          <a:prstGeom prst="rect">
            <a:avLst/>
          </a:prstGeom>
        </p:spPr>
      </p:pic>
    </p:spTree>
    <p:extLst>
      <p:ext uri="{BB962C8B-B14F-4D97-AF65-F5344CB8AC3E}">
        <p14:creationId xmlns:p14="http://schemas.microsoft.com/office/powerpoint/2010/main" xmlns="" val="563562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880</TotalTime>
  <Words>971</Words>
  <Application>Microsoft Office PowerPoint</Application>
  <PresentationFormat>عرض على الشاشة (3:4)‏</PresentationFormat>
  <Paragraphs>158</Paragraphs>
  <Slides>34</Slides>
  <Notes>0</Notes>
  <HiddenSlides>0</HiddenSlides>
  <MMClips>0</MMClips>
  <ScaleCrop>false</ScaleCrop>
  <HeadingPairs>
    <vt:vector size="4" baseType="variant">
      <vt:variant>
        <vt:lpstr>سمة</vt:lpstr>
      </vt:variant>
      <vt:variant>
        <vt:i4>1</vt:i4>
      </vt:variant>
      <vt:variant>
        <vt:lpstr>عناوين الشرائح</vt:lpstr>
      </vt:variant>
      <vt:variant>
        <vt:i4>34</vt:i4>
      </vt:variant>
    </vt:vector>
  </HeadingPairs>
  <TitlesOfParts>
    <vt:vector size="35" baseType="lpstr">
      <vt:lpstr>Office Theme</vt:lpstr>
      <vt:lpstr> Lecture Title:  HYDATID CYST           </vt:lpstr>
      <vt:lpstr>الشريحة 2</vt:lpstr>
      <vt:lpstr>الشريحة 3</vt:lpstr>
      <vt:lpstr>الشريحة 4</vt:lpstr>
      <vt:lpstr>الشريحة 5</vt:lpstr>
      <vt:lpstr>الشريحة 6</vt:lpstr>
      <vt:lpstr>الشريحة 7</vt:lpstr>
      <vt:lpstr>Life cycle </vt:lpstr>
      <vt:lpstr>الشريحة 9</vt:lpstr>
      <vt:lpstr>الشريحة 10</vt:lpstr>
      <vt:lpstr>Layers of Hydatid Cyst </vt:lpstr>
      <vt:lpstr>Incidence </vt:lpstr>
      <vt:lpstr>Clinical manifestation </vt:lpstr>
      <vt:lpstr>Organs affected by E granulosus are </vt:lpstr>
      <vt:lpstr>الشريحة 15</vt:lpstr>
      <vt:lpstr>الشريحة 16</vt:lpstr>
      <vt:lpstr>الشريحة 17</vt:lpstr>
      <vt:lpstr>الشريحة 18</vt:lpstr>
      <vt:lpstr>الشريحة 19</vt:lpstr>
      <vt:lpstr>الشريحة 20</vt:lpstr>
      <vt:lpstr>الشريحة 21</vt:lpstr>
      <vt:lpstr>Investigations </vt:lpstr>
      <vt:lpstr>الشريحة 23</vt:lpstr>
      <vt:lpstr>الشريحة 24</vt:lpstr>
      <vt:lpstr>Medical treatment</vt:lpstr>
      <vt:lpstr>الشريحة 26</vt:lpstr>
      <vt:lpstr>الشريحة 27</vt:lpstr>
      <vt:lpstr>الشريحة 28</vt:lpstr>
      <vt:lpstr>         Scolicidal Agents</vt:lpstr>
      <vt:lpstr>الشريحة 30</vt:lpstr>
      <vt:lpstr>الشريحة 31</vt:lpstr>
      <vt:lpstr>الشريحة 32</vt:lpstr>
      <vt:lpstr>الشريحة 33</vt:lpstr>
      <vt:lpstr>الشريحة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dc:title>
  <dc:creator>Jenkins David - Consultant</dc:creator>
  <cp:lastModifiedBy>Dr.Wissam</cp:lastModifiedBy>
  <cp:revision>34</cp:revision>
  <dcterms:created xsi:type="dcterms:W3CDTF">2019-09-21T19:20:17Z</dcterms:created>
  <dcterms:modified xsi:type="dcterms:W3CDTF">2009-08-20T03:48:09Z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2015-09-28T00:00:00Z</vt:filetime>
  </property>
  <property fmtid="{D5CDD505-2E9C-101B-9397-08002B2CF9AE}" pid="3" name="Creator">
    <vt:lpwstr>Microsoft® PowerPoint® 2010</vt:lpwstr>
  </property>
  <property fmtid="{D5CDD505-2E9C-101B-9397-08002B2CF9AE}" pid="4" name="LastSaved">
    <vt:filetime>2019-09-21T00:00:00Z</vt:filetime>
  </property>
</Properties>
</file>